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56" r:id="rId2"/>
    <p:sldId id="265" r:id="rId3"/>
    <p:sldId id="269" r:id="rId4"/>
    <p:sldId id="263" r:id="rId5"/>
    <p:sldId id="266" r:id="rId6"/>
    <p:sldId id="267" r:id="rId7"/>
    <p:sldId id="268" r:id="rId8"/>
    <p:sldId id="270" r:id="rId9"/>
    <p:sldId id="271" r:id="rId10"/>
    <p:sldId id="272" r:id="rId11"/>
    <p:sldId id="264" r:id="rId12"/>
    <p:sldId id="273" r:id="rId13"/>
    <p:sldId id="274" r:id="rId14"/>
    <p:sldId id="275" r:id="rId15"/>
    <p:sldId id="277" r:id="rId16"/>
    <p:sldId id="278" r:id="rId17"/>
    <p:sldId id="279" r:id="rId18"/>
    <p:sldId id="281" r:id="rId19"/>
    <p:sldId id="282" r:id="rId20"/>
    <p:sldId id="283" r:id="rId21"/>
    <p:sldId id="284" r:id="rId22"/>
    <p:sldId id="276" r:id="rId23"/>
    <p:sldId id="260" r:id="rId24"/>
  </p:sldIdLst>
  <p:sldSz cx="9144000" cy="6858000" type="screen4x3"/>
  <p:notesSz cx="6858000" cy="9144000"/>
  <p:custDataLst>
    <p:tags r:id="rId27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04374A"/>
    <a:srgbClr val="3399FF"/>
    <a:srgbClr val="666699"/>
    <a:srgbClr val="E59074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84588" autoAdjust="0"/>
  </p:normalViewPr>
  <p:slideViewPr>
    <p:cSldViewPr>
      <p:cViewPr>
        <p:scale>
          <a:sx n="70" d="100"/>
          <a:sy n="70" d="100"/>
        </p:scale>
        <p:origin x="-1302" y="21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8" d="100"/>
          <a:sy n="68" d="100"/>
        </p:scale>
        <p:origin x="-3492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gs" Target="tags/tag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6663A1-BE93-4F19-BCAE-33E954C20B2B}" type="datetimeFigureOut">
              <a:rPr lang="ru-RU" smtClean="0"/>
              <a:pPr/>
              <a:t>19.10.2021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0DF26E-F902-4582-B614-0C9EE35F213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0432833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0C0431-2448-4DC3-AF70-2785FBE2C445}" type="datetimeFigureOut">
              <a:rPr lang="ru-RU" smtClean="0"/>
              <a:pPr/>
              <a:t>19.10.2021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4341FE-AE5C-47F1-8FD8-47C4A673A80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261190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presentation-creation.ru/powerpoint-templates.html" TargetMode="External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dirty="0" smtClean="0"/>
              <a:t>Оригинальные шаблоны для презентаций: </a:t>
            </a:r>
            <a:r>
              <a:rPr lang="ru-RU" sz="1200" dirty="0" smtClean="0">
                <a:hlinkClick r:id="rId3"/>
              </a:rPr>
              <a:t>https://presentation-creation.ru/powerpoint-templates.html</a:t>
            </a:r>
            <a:r>
              <a:rPr lang="en-US" sz="1200" dirty="0" smtClean="0"/>
              <a:t> </a:t>
            </a:r>
            <a:endParaRPr lang="ru-RU" sz="1200" dirty="0" smtClean="0"/>
          </a:p>
          <a:p>
            <a:r>
              <a:rPr lang="ru-RU" sz="1200" dirty="0" smtClean="0"/>
              <a:t>Бесплатно и без регистрации.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4341FE-AE5C-47F1-8FD8-47C4A673A802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2216144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2344553"/>
            <a:ext cx="6480720" cy="1080120"/>
          </a:xfrm>
        </p:spPr>
        <p:txBody>
          <a:bodyPr/>
          <a:lstStyle>
            <a:lvl1pPr>
              <a:defRPr b="1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ru-RU" dirty="0" smtClean="0"/>
              <a:t>Образец</a:t>
            </a:r>
            <a:r>
              <a:rPr lang="en-US" dirty="0" smtClean="0"/>
              <a:t> </a:t>
            </a:r>
            <a:r>
              <a:rPr lang="ru-RU" dirty="0" smtClean="0"/>
              <a:t>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19.10.2021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51564276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2pPr>
            <a:lvl3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3pPr>
            <a:lvl4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4pPr>
            <a:lvl5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19.10.2021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07880467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2pPr>
            <a:lvl3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3pPr>
            <a:lvl4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4pPr>
            <a:lvl5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19.10.2021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8369546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19.10.2021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омер слайда 5"/>
          <p:cNvSpPr txBox="1">
            <a:spLocks/>
          </p:cNvSpPr>
          <p:nvPr userDrawn="1"/>
        </p:nvSpPr>
        <p:spPr>
          <a:xfrm>
            <a:off x="6705600" y="65087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rgbClr val="3399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9" name="Заголовок 1"/>
          <p:cNvSpPr>
            <a:spLocks noGrp="1"/>
          </p:cNvSpPr>
          <p:nvPr>
            <p:ph type="title"/>
          </p:nvPr>
        </p:nvSpPr>
        <p:spPr>
          <a:xfrm>
            <a:off x="251520" y="191549"/>
            <a:ext cx="7344816" cy="12241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11" name="Текст 2"/>
          <p:cNvSpPr>
            <a:spLocks noGrp="1"/>
          </p:cNvSpPr>
          <p:nvPr>
            <p:ph idx="1"/>
          </p:nvPr>
        </p:nvSpPr>
        <p:spPr>
          <a:xfrm>
            <a:off x="251520" y="1556792"/>
            <a:ext cx="7344816" cy="46805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  <a:lvl2pPr>
              <a:defRPr>
                <a:solidFill>
                  <a:schemeClr val="bg2">
                    <a:lumMod val="50000"/>
                  </a:schemeClr>
                </a:solidFill>
              </a:defRPr>
            </a:lvl2pPr>
            <a:lvl3pPr>
              <a:defRPr>
                <a:solidFill>
                  <a:schemeClr val="bg2">
                    <a:lumMod val="50000"/>
                  </a:schemeClr>
                </a:solidFill>
              </a:defRPr>
            </a:lvl3pPr>
            <a:lvl4pPr>
              <a:defRPr>
                <a:solidFill>
                  <a:schemeClr val="bg2">
                    <a:lumMod val="50000"/>
                  </a:schemeClr>
                </a:solidFill>
              </a:defRPr>
            </a:lvl4pPr>
            <a:lvl5pPr>
              <a:defRPr>
                <a:solidFill>
                  <a:schemeClr val="bg2">
                    <a:lumMod val="50000"/>
                  </a:schemeClr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54301415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71799" y="4406900"/>
            <a:ext cx="5722913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771799" y="2906713"/>
            <a:ext cx="5722913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accent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19.10.2021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2665470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79512" y="2060848"/>
            <a:ext cx="4320480" cy="4093915"/>
          </a:xfrm>
        </p:spPr>
        <p:txBody>
          <a:bodyPr/>
          <a:lstStyle>
            <a:lvl1pPr>
              <a:defRPr sz="2800">
                <a:solidFill>
                  <a:schemeClr val="bg1">
                    <a:lumMod val="95000"/>
                  </a:schemeClr>
                </a:solidFill>
              </a:defRPr>
            </a:lvl1pPr>
            <a:lvl2pPr>
              <a:defRPr sz="2400">
                <a:solidFill>
                  <a:schemeClr val="bg1">
                    <a:lumMod val="95000"/>
                  </a:schemeClr>
                </a:solidFill>
              </a:defRPr>
            </a:lvl2pPr>
            <a:lvl3pPr>
              <a:defRPr sz="2000">
                <a:solidFill>
                  <a:schemeClr val="bg1">
                    <a:lumMod val="95000"/>
                  </a:schemeClr>
                </a:solidFill>
              </a:defRPr>
            </a:lvl3pPr>
            <a:lvl4pPr>
              <a:defRPr sz="1800">
                <a:solidFill>
                  <a:schemeClr val="bg1">
                    <a:lumMod val="95000"/>
                  </a:schemeClr>
                </a:solidFill>
              </a:defRPr>
            </a:lvl4pPr>
            <a:lvl5pPr>
              <a:defRPr sz="1800">
                <a:solidFill>
                  <a:schemeClr val="bg1">
                    <a:lumMod val="9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4008" y="2071389"/>
            <a:ext cx="4320480" cy="4093915"/>
          </a:xfrm>
        </p:spPr>
        <p:txBody>
          <a:bodyPr/>
          <a:lstStyle>
            <a:lvl1pPr>
              <a:defRPr sz="2800">
                <a:solidFill>
                  <a:schemeClr val="bg1">
                    <a:lumMod val="95000"/>
                  </a:schemeClr>
                </a:solidFill>
              </a:defRPr>
            </a:lvl1pPr>
            <a:lvl2pPr>
              <a:defRPr sz="2400">
                <a:solidFill>
                  <a:schemeClr val="bg1">
                    <a:lumMod val="95000"/>
                  </a:schemeClr>
                </a:solidFill>
              </a:defRPr>
            </a:lvl2pPr>
            <a:lvl3pPr>
              <a:defRPr sz="2000">
                <a:solidFill>
                  <a:schemeClr val="bg1">
                    <a:lumMod val="95000"/>
                  </a:schemeClr>
                </a:solidFill>
              </a:defRPr>
            </a:lvl3pPr>
            <a:lvl4pPr>
              <a:defRPr sz="1800">
                <a:solidFill>
                  <a:schemeClr val="bg1">
                    <a:lumMod val="95000"/>
                  </a:schemeClr>
                </a:solidFill>
              </a:defRPr>
            </a:lvl4pPr>
            <a:lvl5pPr>
              <a:defRPr sz="1800">
                <a:solidFill>
                  <a:schemeClr val="bg1">
                    <a:lumMod val="9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19.10.2021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9133997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1520" y="1916832"/>
            <a:ext cx="4176464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51520" y="2556594"/>
            <a:ext cx="4176464" cy="3951288"/>
          </a:xfrm>
        </p:spPr>
        <p:txBody>
          <a:bodyPr/>
          <a:lstStyle>
            <a:lvl1pPr>
              <a:defRPr sz="24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>
              <a:defRPr sz="2000">
                <a:solidFill>
                  <a:schemeClr val="accent6">
                    <a:lumMod val="60000"/>
                    <a:lumOff val="40000"/>
                  </a:schemeClr>
                </a:solidFill>
              </a:defRPr>
            </a:lvl2pPr>
            <a:lvl3pPr>
              <a:defRPr sz="1800">
                <a:solidFill>
                  <a:schemeClr val="accent6">
                    <a:lumMod val="60000"/>
                    <a:lumOff val="40000"/>
                  </a:schemeClr>
                </a:solidFill>
              </a:defRPr>
            </a:lvl3pPr>
            <a:lvl4pPr>
              <a:defRPr sz="1600">
                <a:solidFill>
                  <a:schemeClr val="accent6">
                    <a:lumMod val="60000"/>
                    <a:lumOff val="40000"/>
                  </a:schemeClr>
                </a:solidFill>
              </a:defRPr>
            </a:lvl4pPr>
            <a:lvl5pPr>
              <a:defRPr sz="1600">
                <a:solidFill>
                  <a:schemeClr val="accent6">
                    <a:lumMod val="60000"/>
                    <a:lumOff val="4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716016" y="1934294"/>
            <a:ext cx="4248472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716016" y="2574056"/>
            <a:ext cx="4248472" cy="3951288"/>
          </a:xfrm>
        </p:spPr>
        <p:txBody>
          <a:bodyPr/>
          <a:lstStyle>
            <a:lvl1pPr>
              <a:defRPr sz="24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>
              <a:defRPr sz="2000">
                <a:solidFill>
                  <a:schemeClr val="accent6">
                    <a:lumMod val="60000"/>
                    <a:lumOff val="40000"/>
                  </a:schemeClr>
                </a:solidFill>
              </a:defRPr>
            </a:lvl2pPr>
            <a:lvl3pPr>
              <a:defRPr sz="1800">
                <a:solidFill>
                  <a:schemeClr val="accent6">
                    <a:lumMod val="60000"/>
                    <a:lumOff val="40000"/>
                  </a:schemeClr>
                </a:solidFill>
              </a:defRPr>
            </a:lvl3pPr>
            <a:lvl4pPr>
              <a:defRPr sz="1600">
                <a:solidFill>
                  <a:schemeClr val="accent6">
                    <a:lumMod val="60000"/>
                    <a:lumOff val="40000"/>
                  </a:schemeClr>
                </a:solidFill>
              </a:defRPr>
            </a:lvl4pPr>
            <a:lvl5pPr>
              <a:defRPr sz="1600">
                <a:solidFill>
                  <a:schemeClr val="accent6">
                    <a:lumMod val="60000"/>
                    <a:lumOff val="4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1375310" y="6410896"/>
            <a:ext cx="1215489" cy="365125"/>
          </a:xfrm>
        </p:spPr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19.10.2021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154184" y="6356350"/>
            <a:ext cx="1649592" cy="365125"/>
          </a:xfrm>
        </p:spPr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471310" y="6356350"/>
            <a:ext cx="1215489" cy="365125"/>
          </a:xfrm>
        </p:spPr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65993347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19.10.2021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17245772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19.10.2021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61595152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3622"/>
            <a:ext cx="3008313" cy="921478"/>
          </a:xfrm>
        </p:spPr>
        <p:txBody>
          <a:bodyPr anchor="b"/>
          <a:lstStyle>
            <a:lvl1pPr algn="l">
              <a:defRPr sz="2000" b="1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63888" y="1916832"/>
            <a:ext cx="5111750" cy="4353347"/>
          </a:xfrm>
        </p:spPr>
        <p:txBody>
          <a:bodyPr/>
          <a:lstStyle>
            <a:lvl1pPr>
              <a:defRPr sz="32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>
              <a:defRPr sz="2800">
                <a:solidFill>
                  <a:schemeClr val="accent6">
                    <a:lumMod val="60000"/>
                    <a:lumOff val="40000"/>
                  </a:schemeClr>
                </a:solidFill>
              </a:defRPr>
            </a:lvl2pPr>
            <a:lvl3pPr>
              <a:defRPr sz="2400">
                <a:solidFill>
                  <a:schemeClr val="accent6">
                    <a:lumMod val="60000"/>
                    <a:lumOff val="40000"/>
                  </a:schemeClr>
                </a:solidFill>
              </a:defRPr>
            </a:lvl3pPr>
            <a:lvl4pPr>
              <a:defRPr sz="2000">
                <a:solidFill>
                  <a:schemeClr val="accent6">
                    <a:lumMod val="60000"/>
                    <a:lumOff val="40000"/>
                  </a:schemeClr>
                </a:solidFill>
              </a:defRPr>
            </a:lvl4pPr>
            <a:lvl5pPr>
              <a:defRPr sz="2000">
                <a:solidFill>
                  <a:schemeClr val="accent6">
                    <a:lumMod val="60000"/>
                    <a:lumOff val="40000"/>
                  </a:schemeClr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19.10.2021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4548966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19.10.2021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5860541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https://presentation-creation.ru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91549"/>
            <a:ext cx="7344816" cy="12241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1520" y="1556792"/>
            <a:ext cx="7344816" cy="46805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19.10.2021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>
            <a:hlinkClick r:id="rId14"/>
          </p:cNvPr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20688" y="45855"/>
            <a:ext cx="757762" cy="75776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7102724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2">
              <a:lumMod val="50000"/>
            </a:schemeClr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bg2">
              <a:lumMod val="50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bg2">
              <a:lumMod val="5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bg2">
              <a:lumMod val="5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bg2">
              <a:lumMod val="5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bg2">
              <a:lumMod val="5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edu.tatar.ru/user/att/documents?download_id=115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188640"/>
            <a:ext cx="8136904" cy="4824536"/>
          </a:xfrm>
          <a:effectLst>
            <a:outerShdw blurRad="50800" dist="50800" dir="5400000" algn="ctr" rotWithShape="0">
              <a:schemeClr val="accent5">
                <a:lumMod val="50000"/>
              </a:schemeClr>
            </a:outerShdw>
          </a:effectLst>
        </p:spPr>
        <p:txBody>
          <a:bodyPr>
            <a:noAutofit/>
          </a:bodyPr>
          <a:lstStyle/>
          <a:p>
            <a:r>
              <a:rPr lang="ru-RU" sz="4800" dirty="0" smtClean="0"/>
              <a:t>Методические рекомендации </a:t>
            </a:r>
            <a:br>
              <a:rPr lang="ru-RU" sz="4800" dirty="0" smtClean="0"/>
            </a:br>
            <a:r>
              <a:rPr lang="ru-RU" sz="4800" dirty="0" smtClean="0"/>
              <a:t>по заполнению карты результативности педагогического работника ДОО</a:t>
            </a:r>
            <a:endParaRPr lang="ru-RU" sz="48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3635896" y="5517232"/>
            <a:ext cx="53285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Из опыта работы Николаевой А.Л. старшего воспитателя </a:t>
            </a:r>
            <a:r>
              <a:rPr lang="ru-RU" dirty="0" smtClean="0"/>
              <a:t>МАДОУ </a:t>
            </a:r>
            <a:r>
              <a:rPr lang="ru-RU" dirty="0" smtClean="0"/>
              <a:t>«ЦРР – Детский </a:t>
            </a:r>
            <a:r>
              <a:rPr lang="ru-RU" dirty="0" smtClean="0"/>
              <a:t>сад №88» Кировского района г.Казани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85787063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91549"/>
            <a:ext cx="7776864" cy="1224136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2.4.3.  Выступления на конференциях</a:t>
            </a:r>
            <a:endParaRPr lang="ru-RU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51520" y="1268760"/>
          <a:ext cx="8713663" cy="46434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5319"/>
                <a:gridCol w="2193578"/>
                <a:gridCol w="1514499"/>
                <a:gridCol w="3880497"/>
                <a:gridCol w="669770"/>
              </a:tblGrid>
              <a:tr h="647526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№</a:t>
                      </a:r>
                      <a:endParaRPr lang="ru-RU" sz="11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Тема выступления</a:t>
                      </a:r>
                      <a:endParaRPr lang="ru-RU" sz="11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Уровень </a:t>
                      </a:r>
                      <a:endParaRPr lang="ru-RU" sz="11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Тема конференции, кем организована, для каких категорий работников образования проведена, место проведения</a:t>
                      </a:r>
                      <a:endParaRPr lang="ru-RU" sz="11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Дата</a:t>
                      </a:r>
                      <a:endParaRPr lang="ru-RU" sz="11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1.</a:t>
                      </a:r>
                      <a:endParaRPr lang="ru-RU" sz="11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«Использование </a:t>
                      </a:r>
                      <a:r>
                        <a:rPr lang="ru-RU" sz="12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информационных технологий в коррекции речевых нарушений детей дошкольного возраста с </a:t>
                      </a:r>
                      <a:r>
                        <a:rPr lang="ru-RU" sz="12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ОВЗ»</a:t>
                      </a:r>
                      <a:endParaRPr lang="ru-RU" sz="11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Международный</a:t>
                      </a:r>
                      <a:endParaRPr lang="ru-RU" sz="11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Выступление из опыта работы на                                   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V 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Международной научно-образовательной конференции </a:t>
                      </a: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«Актуальные проблемы современной педагогической науки», организованной Казанским (Приволжским) федеральным университетом для студентов ВУЗов и педагогических работников образовательных организаций, </a:t>
                      </a: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Институт психологии и образования К(П)ФУ г</a:t>
                      </a: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. Казань </a:t>
                      </a:r>
                      <a:endParaRPr lang="ru-RU" sz="11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2017</a:t>
                      </a:r>
                      <a:endParaRPr lang="ru-RU" sz="12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8890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/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2.</a:t>
                      </a:r>
                      <a:endParaRPr lang="ru-RU" sz="11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«Воспитание </a:t>
                      </a:r>
                      <a:r>
                        <a:rPr lang="ru-RU" sz="12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у дошкольников ценностного отношения к профессиям своей </a:t>
                      </a:r>
                      <a:r>
                        <a:rPr lang="ru-RU" sz="12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семьи»</a:t>
                      </a:r>
                      <a:endParaRPr lang="ru-RU" sz="11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Республиканский</a:t>
                      </a:r>
                      <a:endParaRPr lang="ru-RU" sz="11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Выступление из опыта работы в рамках дискуссионной площадки на республиканской  научно-практической конференции «Устойчивость института семьи в национально-региональных условиях Татарстана: вызовы, риски, решения», организованной Казанским (Приволжским) федеральным университетом для студентов ВУЗов и педагогических работников образовательных организаций</a:t>
                      </a:r>
                      <a:r>
                        <a:rPr lang="ru-RU" sz="1200" b="0" dirty="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, </a:t>
                      </a:r>
                      <a:r>
                        <a:rPr lang="ru-RU" sz="1200" b="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Институт психологии и образования К(П)ФУ 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г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. Казань </a:t>
                      </a:r>
                      <a:endParaRPr lang="ru-RU" sz="11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2017</a:t>
                      </a:r>
                      <a:endParaRPr lang="ru-RU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91549"/>
            <a:ext cx="7848872" cy="717171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2.4.4. Методические публикации </a:t>
            </a:r>
            <a:endParaRPr lang="ru-RU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51520" y="1052736"/>
          <a:ext cx="8713662" cy="54324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7933"/>
                <a:gridCol w="2562650"/>
                <a:gridCol w="2049977"/>
                <a:gridCol w="3014139"/>
                <a:gridCol w="658963"/>
              </a:tblGrid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№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Тема (название), вид публикации,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количество страниц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Уровень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(образовательное учреждение, муниципальный, республиканский, федеральный, международный уровень)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Где напечатана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(наименование научно-методического издания, учреждения, осуществлявшего издание методической публикации)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Год издания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52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«Воспитание у дошкольников ценностного отношения к профессиям своей семьи», статья,       4 стр.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Международный </a:t>
                      </a:r>
                      <a:endParaRPr lang="ru-RU" sz="1200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«Устойчивость института семьи  в национально- региональных условиях Татарстана: вызовы, риски, решения» /Сборник материалов Республиканской научно – практической конференции, г. Казань: Академия наук 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Республики 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Татарстан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41288" indent="-46038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2017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52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«Использование информационных технологий в коррекции речевых нарушений детей дошкольного возраста с ОВЗ», статья, 5 стр.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Между-народный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«Актуальные проблемы дошкольного образования»/Сборник материалов </a:t>
                      </a:r>
                      <a:r>
                        <a:rPr lang="en-US" sz="120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V</a:t>
                      </a:r>
                      <a:r>
                        <a:rPr lang="ru-RU" sz="120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Международной научно-образовательной конференции,  г. Казань / науч.ред. В.Г.Закирова. – Казань: Изд-во Казан</a:t>
                      </a:r>
                      <a:r>
                        <a:rPr lang="tt-RU" sz="120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ского </a:t>
                      </a:r>
                      <a:r>
                        <a:rPr lang="ru-RU" sz="120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ун</a:t>
                      </a:r>
                      <a:r>
                        <a:rPr lang="tt-RU" sz="120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иверситета</a:t>
                      </a:r>
                      <a:endParaRPr lang="ru-RU" sz="120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2017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3.</a:t>
                      </a:r>
                      <a:endParaRPr lang="ru-RU" sz="12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52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О реализации проекта экологической направленности «Зимующие птицы нашего края», электронная публикация, 3 стр.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Город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Публикация в электронном научно-методическом журнале </a:t>
                      </a:r>
                      <a:r>
                        <a:rPr lang="en-US" sz="12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KAZANOBR</a:t>
                      </a:r>
                      <a:r>
                        <a:rPr lang="ru-RU" sz="12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.</a:t>
                      </a:r>
                      <a:r>
                        <a:rPr lang="en-US" sz="12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RU</a:t>
                      </a:r>
                      <a:r>
                        <a:rPr lang="ru-RU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/адрес </a:t>
                      </a:r>
                      <a:r>
                        <a:rPr lang="ru-RU" sz="12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публикации </a:t>
                      </a:r>
                      <a:r>
                        <a:rPr lang="en-US" sz="1200" dirty="0" err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htt</a:t>
                      </a:r>
                      <a:r>
                        <a:rPr lang="ru-RU" sz="12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://</a:t>
                      </a:r>
                      <a:r>
                        <a:rPr lang="en-US" sz="1200" dirty="0" err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smi</a:t>
                      </a:r>
                      <a:r>
                        <a:rPr lang="ru-RU" sz="12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.</a:t>
                      </a:r>
                      <a:r>
                        <a:rPr lang="en-US" sz="1200" dirty="0" err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kazanobr</a:t>
                      </a:r>
                      <a:r>
                        <a:rPr lang="ru-RU" sz="12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.</a:t>
                      </a:r>
                      <a:r>
                        <a:rPr lang="en-US" sz="1200" dirty="0" err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ru</a:t>
                      </a:r>
                      <a:r>
                        <a:rPr lang="ru-RU" sz="12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/20/28.</a:t>
                      </a:r>
                      <a:r>
                        <a:rPr lang="en-US" sz="12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html</a:t>
                      </a:r>
                      <a:endParaRPr lang="ru-RU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Сертификат №20/28-1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2018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91549"/>
            <a:ext cx="8280920" cy="1365243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2.5. Результаты участия в конкурсах </a:t>
            </a:r>
            <a:br>
              <a:rPr lang="ru-RU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ru-RU" sz="1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(конкурс в рамках реализации приоритетного национального проекта «Образование», конкурсы профессионального мастерства, методические конкурсы и др.)</a:t>
            </a:r>
            <a:endParaRPr lang="ru-RU" sz="28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51520" y="1628800"/>
          <a:ext cx="8642350" cy="4891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735"/>
                <a:gridCol w="2736304"/>
                <a:gridCol w="1584176"/>
                <a:gridCol w="3096344"/>
                <a:gridCol w="864791"/>
              </a:tblGrid>
              <a:tr h="370840">
                <a:tc>
                  <a:txBody>
                    <a:bodyPr/>
                    <a:lstStyle/>
                    <a:p>
                      <a:pPr marL="8890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№</a:t>
                      </a:r>
                      <a:endParaRPr lang="ru-RU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Название конкурса</a:t>
                      </a:r>
                      <a:endParaRPr lang="ru-RU" sz="12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Уровень </a:t>
                      </a:r>
                      <a:endParaRPr lang="ru-RU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Результат</a:t>
                      </a:r>
                      <a:endParaRPr lang="ru-RU" sz="12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/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Год участия</a:t>
                      </a:r>
                      <a:endParaRPr lang="ru-RU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0760">
                <a:tc>
                  <a:txBody>
                    <a:bodyPr/>
                    <a:lstStyle/>
                    <a:p>
                      <a:pPr marL="9525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«Книга в кадре!» (конкурс буктрейлеров)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Город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Сертификат </a:t>
                      </a:r>
                      <a:r>
                        <a:rPr lang="ru-RU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Управления </a:t>
                      </a:r>
                      <a:r>
                        <a:rPr lang="ru-RU" sz="12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образования Исполнительного комитета муниципального образования г.Казани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2017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Arial" pitchFamily="34" charset="0"/>
                          <a:cs typeface="Arial" pitchFamily="34" charset="0"/>
                        </a:rPr>
                        <a:t>2.</a:t>
                      </a:r>
                      <a:endParaRPr lang="ru-RU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«Моя малая и большая Родина: растим патриотов» (Х</a:t>
                      </a:r>
                      <a:r>
                        <a:rPr lang="en-US" sz="12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II</a:t>
                      </a:r>
                      <a:r>
                        <a:rPr lang="ru-RU" sz="12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Международный конкурс инновационных идей для системы дошкольного образования)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Международный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Диплом лауреата Казанского федерального университета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2019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Arial" pitchFamily="34" charset="0"/>
                          <a:cs typeface="Arial" pitchFamily="34" charset="0"/>
                        </a:rPr>
                        <a:t>3.</a:t>
                      </a:r>
                      <a:endParaRPr lang="ru-RU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«Билет в будущее» (конкурс методических разработок профориентационного мероприятия для дошкольной образовательной организации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Приказ 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ГАОУ ДПО «Институт развития образования Республики Татарстан» 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№ 352 от 12.11. 2019г.)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Республиканский </a:t>
                      </a:r>
                      <a:endParaRPr lang="ru-RU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Диплом 2 степени </a:t>
                      </a:r>
                      <a:r>
                        <a:rPr lang="ru-RU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ГАОУ </a:t>
                      </a:r>
                      <a:r>
                        <a:rPr lang="ru-RU" sz="12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ДПО «Институт развития образования Республики Татарстан</a:t>
                      </a:r>
                      <a:r>
                        <a:rPr lang="ru-RU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»  </a:t>
                      </a:r>
                      <a:r>
                        <a:rPr lang="ru-RU" sz="12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г.Казань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2019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Arial" pitchFamily="34" charset="0"/>
                          <a:cs typeface="Arial" pitchFamily="34" charset="0"/>
                        </a:rPr>
                        <a:t>4.</a:t>
                      </a:r>
                      <a:endParaRPr lang="ru-RU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Arial" pitchFamily="34" charset="0"/>
                          <a:cs typeface="Arial" pitchFamily="34" charset="0"/>
                        </a:rPr>
                        <a:t>«Воспитатель</a:t>
                      </a:r>
                      <a:r>
                        <a:rPr lang="ru-RU" sz="1200" baseline="0" dirty="0" smtClean="0">
                          <a:latin typeface="Arial" pitchFamily="34" charset="0"/>
                          <a:cs typeface="Arial" pitchFamily="34" charset="0"/>
                        </a:rPr>
                        <a:t> года» районный этап муниципального конкурса</a:t>
                      </a:r>
                      <a:endParaRPr lang="ru-RU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Arial" pitchFamily="34" charset="0"/>
                          <a:cs typeface="Arial" pitchFamily="34" charset="0"/>
                        </a:rPr>
                        <a:t>Районный</a:t>
                      </a:r>
                      <a:endParaRPr lang="ru-RU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Arial" pitchFamily="34" charset="0"/>
                          <a:cs typeface="Arial" pitchFamily="34" charset="0"/>
                        </a:rPr>
                        <a:t>Диплом за</a:t>
                      </a:r>
                      <a:r>
                        <a:rPr lang="ru-RU" sz="1200" baseline="0" dirty="0" smtClean="0">
                          <a:latin typeface="Arial" pitchFamily="34" charset="0"/>
                          <a:cs typeface="Arial" pitchFamily="34" charset="0"/>
                        </a:rPr>
                        <a:t> 3 место </a:t>
                      </a:r>
                      <a:r>
                        <a:rPr lang="ru-RU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Отдела образования Управления образования Исполнительного комитета муниципального образования г.Казани по Кировскому и Московскому районам</a:t>
                      </a:r>
                      <a:endParaRPr lang="ru-RU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Arial" pitchFamily="34" charset="0"/>
                          <a:cs typeface="Arial" pitchFamily="34" charset="0"/>
                        </a:rPr>
                        <a:t>2020</a:t>
                      </a:r>
                      <a:endParaRPr lang="ru-RU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0"/>
            <a:ext cx="7344816" cy="1224136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2.7. Другое</a:t>
            </a:r>
            <a:endParaRPr lang="ru-RU" sz="32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1124744"/>
            <a:ext cx="8352928" cy="5112568"/>
          </a:xfrm>
        </p:spPr>
        <p:txBody>
          <a:bodyPr>
            <a:normAutofit lnSpcReduction="10000"/>
          </a:bodyPr>
          <a:lstStyle/>
          <a:p>
            <a:pPr marL="1588" indent="354013"/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руководство педагогической практикой студентов</a:t>
            </a:r>
          </a:p>
          <a:p>
            <a:pPr marL="1588" indent="354013"/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участие в общероссийском проекте «Школа цифрового века»;</a:t>
            </a:r>
          </a:p>
          <a:p>
            <a:pPr marL="1588" indent="354013"/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разработка программ;</a:t>
            </a:r>
          </a:p>
          <a:p>
            <a:pPr marL="1588" indent="354013"/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участие в форумах, всероссийских педсоветах, акциях;</a:t>
            </a:r>
          </a:p>
          <a:p>
            <a:pPr marL="1588" indent="354013"/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участие в педагогических сообществах;</a:t>
            </a:r>
          </a:p>
          <a:p>
            <a:pPr marL="1588" indent="354013"/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создание собственного сайта на портале…; </a:t>
            </a:r>
          </a:p>
          <a:p>
            <a:pPr marL="1588" indent="354013"/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участник </a:t>
            </a:r>
            <a:r>
              <a:rPr lang="ru-RU" sz="2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вебинара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;</a:t>
            </a:r>
          </a:p>
          <a:p>
            <a:pPr>
              <a:buNone/>
            </a:pPr>
            <a:endParaRPr lang="ru-RU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ru-RU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Все, что не знаете куда разместить, размещайте в таблицу 2.7. !</a:t>
            </a:r>
          </a:p>
          <a:p>
            <a:pPr>
              <a:buNone/>
            </a:pPr>
            <a:endParaRPr lang="ru-RU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0"/>
            <a:ext cx="8352928" cy="789179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2.8. Результаты профессиональной деятельности, в том числе экспериментальной и инновационной </a:t>
            </a:r>
            <a:endParaRPr lang="ru-RU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50822" y="836712"/>
          <a:ext cx="8893178" cy="6009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7148"/>
                <a:gridCol w="6940374"/>
                <a:gridCol w="948139"/>
                <a:gridCol w="527517"/>
              </a:tblGrid>
              <a:tr h="370840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№</a:t>
                      </a:r>
                      <a:endParaRPr lang="ru-RU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Вид, тема (название или описание) мероприятия.</a:t>
                      </a:r>
                      <a:endParaRPr lang="ru-RU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Уровень</a:t>
                      </a:r>
                      <a:endParaRPr lang="ru-RU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Год </a:t>
                      </a:r>
                      <a:endParaRPr lang="ru-RU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2437472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1.</a:t>
                      </a:r>
                      <a:endParaRPr lang="ru-RU" sz="1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Являлась </a:t>
                      </a:r>
                      <a:r>
                        <a:rPr lang="ru-RU" sz="1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участником </a:t>
                      </a:r>
                      <a:r>
                        <a:rPr lang="ru-RU" sz="1000" dirty="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экспериментальной площадки ФИРО </a:t>
                      </a:r>
                      <a:r>
                        <a:rPr lang="ru-RU" sz="1000" dirty="0" err="1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РАНХиГС</a:t>
                      </a:r>
                      <a:r>
                        <a:rPr lang="ru-RU" sz="1000" dirty="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ФГАУ при президенте РФ </a:t>
                      </a:r>
                      <a:r>
                        <a:rPr lang="ru-RU" sz="10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ru-RU" sz="1000" dirty="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по теме: «Ознакомление детей дошкольного возраста с профессиями ближайшего социума как пропедевтика профориентации» </a:t>
                      </a:r>
                      <a:r>
                        <a:rPr lang="ru-RU" sz="10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(Приказ </a:t>
                      </a:r>
                      <a:r>
                        <a:rPr lang="ru-RU" sz="1000" dirty="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ФГАУ «ФИРО» №198 от 24 июня 2016г. Благодарность</a:t>
                      </a:r>
                      <a:r>
                        <a:rPr lang="ru-RU" sz="1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ФИРО </a:t>
                      </a:r>
                      <a:r>
                        <a:rPr lang="ru-RU" sz="1000" dirty="0" err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РАНХиГС</a:t>
                      </a:r>
                      <a:r>
                        <a:rPr lang="ru-RU" sz="1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МАДОУ </a:t>
                      </a:r>
                      <a:r>
                        <a:rPr lang="ru-RU" sz="10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МАДОУ №88 </a:t>
                      </a:r>
                      <a:r>
                        <a:rPr lang="ru-RU" sz="1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за эффективную работу и плодотворное сотрудничество по реализации проекта сетевой экспериментальной площадки ФИРО </a:t>
                      </a:r>
                      <a:r>
                        <a:rPr lang="ru-RU" sz="1000" dirty="0" err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РАНХиГС</a:t>
                      </a:r>
                      <a:r>
                        <a:rPr lang="ru-RU" sz="1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по теме «Ознакомление детей дошкольного возраста с профессиями ближайшего социума как пропедевтика профориентации» 2020г.</a:t>
                      </a:r>
                      <a:r>
                        <a:rPr lang="ru-RU" sz="1000" dirty="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).</a:t>
                      </a:r>
                      <a:endParaRPr lang="ru-RU" sz="1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FF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В рамках деятельности  экспериментальной площадки ФИРО транслировала практические результаты педагогической деятельности, провела</a:t>
                      </a:r>
                      <a:r>
                        <a:rPr lang="ru-RU" sz="100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: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ru-RU" sz="1000" dirty="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- </a:t>
                      </a:r>
                      <a:r>
                        <a:rPr lang="ru-RU" sz="1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«Репортаж из научной лаборатории</a:t>
                      </a:r>
                      <a:r>
                        <a:rPr lang="ru-RU" sz="1000" dirty="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»- </a:t>
                      </a:r>
                      <a:r>
                        <a:rPr lang="tt-RU" sz="1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игровая образовательная ситуация </a:t>
                      </a:r>
                      <a:r>
                        <a:rPr lang="ru-RU" sz="1000" dirty="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на семинаре-практикуме по теме «Знакомство детей дошкольного возраста с профессиями ближайшего социума как пропедевтика профориентации» для воспитателей дошкольных </a:t>
                      </a:r>
                      <a:r>
                        <a:rPr lang="ru-RU" sz="1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образовательных организаций </a:t>
                      </a:r>
                      <a:r>
                        <a:rPr lang="ru-RU" sz="10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РТ, </a:t>
                      </a:r>
                      <a:r>
                        <a:rPr lang="ru-RU" sz="1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организованном К(П)ФУ</a:t>
                      </a:r>
                      <a:r>
                        <a:rPr lang="ru-RU" sz="1000" dirty="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в МАДОУ «ЦРР - Детский сад № 88» Кировского района г.Казани;</a:t>
                      </a:r>
                      <a:endParaRPr lang="ru-RU" sz="1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--</a:t>
                      </a:r>
                      <a:r>
                        <a:rPr lang="ru-RU" sz="1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Опубликовала статью «О реализации проекта «Профессии моей семьи» в сборнике «Ознакомление детей дошкольного возраста с профессиями ближайшего социума как пропедевтика профориентации»/под научной редакцией </a:t>
                      </a:r>
                      <a:r>
                        <a:rPr lang="ru-RU" sz="1000" dirty="0" err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Кашуркиной</a:t>
                      </a:r>
                      <a:r>
                        <a:rPr lang="ru-RU" sz="1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С.С., </a:t>
                      </a:r>
                      <a:r>
                        <a:rPr lang="ru-RU" sz="1000" dirty="0" err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Лукишиной</a:t>
                      </a:r>
                      <a:r>
                        <a:rPr lang="ru-RU" sz="1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Т.А.- Казань: Издательство НОУ ДПО «Центр социально-гуманитарного образования».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Федеральный</a:t>
                      </a:r>
                    </a:p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 smtClean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 smtClean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 smtClean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 smtClean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 smtClean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Республиканский</a:t>
                      </a:r>
                      <a:endParaRPr lang="ru-RU" sz="1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 smtClean="0">
                        <a:solidFill>
                          <a:srgbClr val="0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Всероссийский</a:t>
                      </a:r>
                      <a:endParaRPr lang="ru-RU" sz="1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2017-2020</a:t>
                      </a:r>
                      <a:endParaRPr lang="ru-RU" sz="1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 smtClean="0">
                        <a:solidFill>
                          <a:srgbClr val="0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 smtClean="0">
                        <a:solidFill>
                          <a:srgbClr val="0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 smtClean="0">
                        <a:solidFill>
                          <a:srgbClr val="0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 smtClean="0">
                        <a:solidFill>
                          <a:srgbClr val="0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 smtClean="0">
                        <a:solidFill>
                          <a:srgbClr val="0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2017</a:t>
                      </a:r>
                    </a:p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 smtClean="0">
                        <a:solidFill>
                          <a:srgbClr val="0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 smtClean="0">
                        <a:solidFill>
                          <a:srgbClr val="0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2019</a:t>
                      </a:r>
                      <a:endParaRPr lang="ru-RU" sz="1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39232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Arial" pitchFamily="34" charset="0"/>
                          <a:cs typeface="Arial" pitchFamily="34" charset="0"/>
                        </a:rPr>
                        <a:t>2.</a:t>
                      </a:r>
                      <a:endParaRPr lang="ru-RU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Осуществляю инновационную деятельность по теме  «Игровые технологии как средство повышения эффективности обучения детей правилам безопасного поведения на дороге» в рамках функционирования городской базовой инновационной площадки по БДД в МАДОУ «</a:t>
                      </a:r>
                      <a:r>
                        <a:rPr lang="ru-RU" sz="1000" kern="1200" dirty="0" err="1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ЦРР-Детский</a:t>
                      </a:r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сад №88». </a:t>
                      </a:r>
                    </a:p>
                    <a:p>
                      <a:r>
                        <a:rPr lang="ru-RU" sz="1000" b="1" kern="120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Мною проделано в рамках инновационной деятельности</a:t>
                      </a:r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:</a:t>
                      </a:r>
                    </a:p>
                    <a:p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-«Мастерская дорожных знаков»- </a:t>
                      </a:r>
                      <a:r>
                        <a:rPr lang="tt-RU" sz="10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игровая образовательная ситуация </a:t>
                      </a:r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на семинаре-практикуме по теме «Внимание дети! О профилактике ДДТП в семье и ДОУ» для педагогов ДОО Кировского района г.Казани в рамках функционирования базовой инновационной площадки по БДД,  организованного Отделом образования Управления образования Исполнительного комитета муниципального образования г.Казани по Кировскому и Московскому районам в МАДОУ«ЦРР -Детский сад №88» Кировского района г.Казани;</a:t>
                      </a:r>
                      <a:endParaRPr lang="ru-RU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 smtClean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 smtClean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 smtClean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Район</a:t>
                      </a:r>
                      <a:endParaRPr lang="ru-RU" sz="1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solidFill>
                          <a:srgbClr val="0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 smtClean="0">
                        <a:solidFill>
                          <a:srgbClr val="0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 smtClean="0">
                        <a:solidFill>
                          <a:srgbClr val="0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 smtClean="0">
                        <a:solidFill>
                          <a:srgbClr val="0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2021</a:t>
                      </a:r>
                      <a:endParaRPr lang="ru-RU" sz="1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Arial" pitchFamily="34" charset="0"/>
                          <a:cs typeface="Arial" pitchFamily="34" charset="0"/>
                        </a:rPr>
                        <a:t>3.</a:t>
                      </a:r>
                      <a:endParaRPr lang="ru-RU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Член Региональной инновационной площадки ГАОУ ДПО «Институт развития  образования  РТ» (приказ МО и Н РТ от 5.11.2017 № 9548/17) по направлению «Научно-методическое и организационно-методическое обеспечение инновационных форм, методов, технологий непрерывного профессионального развития руководящих и педагогических работников системы образования РТ»  Тема инновационной деятельности «Проектная деятельность как инновационная составляющая одной из организационных форм обучения».  Справка ГАОУ ДПО «ИРО РТ» № 206-рип от 19 мая 2020г.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…               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Осуществляю инновационную деятельность по теме:  …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Имею авторскую разработку….                      Имею рецензию, отзыв и т.д…</a:t>
                      </a: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ru-RU" sz="12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Результаты </a:t>
                      </a:r>
                      <a:r>
                        <a:rPr lang="ru-RU" sz="1200" dirty="0" err="1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работы:опубликовала</a:t>
                      </a:r>
                      <a:r>
                        <a:rPr lang="ru-RU" sz="12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 статью … провела мастер-класс …    выступила на конференции </a:t>
                      </a:r>
                      <a:endParaRPr lang="ru-RU" sz="1200" i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Республиканский</a:t>
                      </a:r>
                    </a:p>
                    <a:p>
                      <a:endParaRPr lang="ru-RU" sz="1000" i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Arial" pitchFamily="34" charset="0"/>
                          <a:cs typeface="Arial" pitchFamily="34" charset="0"/>
                        </a:rPr>
                        <a:t>2017-2020</a:t>
                      </a:r>
                      <a:endParaRPr lang="ru-RU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91549"/>
            <a:ext cx="7848872" cy="1224136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3. Результаты учебно-воспитательной работы за последние  3-5 лет</a:t>
            </a:r>
            <a:endParaRPr lang="ru-RU" sz="2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196752"/>
            <a:ext cx="8640960" cy="1728192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ru-RU" sz="2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Таблицы, не имеющие отношения к педагогической деятельности убираем, сохраняя нумерацию!!!</a:t>
            </a:r>
            <a:r>
              <a:rPr lang="ru-RU" sz="2600" dirty="0" smtClean="0"/>
              <a:t> </a:t>
            </a:r>
          </a:p>
          <a:p>
            <a:pPr algn="ctr">
              <a:buNone/>
            </a:pPr>
            <a:r>
              <a:rPr lang="ru-RU" sz="2600" b="1" dirty="0" smtClean="0">
                <a:solidFill>
                  <a:schemeClr val="tx1"/>
                </a:solidFill>
              </a:rPr>
              <a:t>3.6. Результаты участия обучающихся (воспитанников) в конкурсах, смотрах, концертах, соревнованиях и др. мероприятиях по предмету (профилю образовательной программы, реализуемой  педагогическим работником) как в очной, так и в дистанционной форме</a:t>
            </a:r>
          </a:p>
          <a:p>
            <a:pPr algn="ctr">
              <a:buFont typeface="Arial" charset="0"/>
              <a:buNone/>
            </a:pPr>
            <a:endParaRPr lang="ru-RU" sz="20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buFont typeface="Arial" charset="0"/>
              <a:buNone/>
            </a:pPr>
            <a:endParaRPr lang="ru-RU" sz="20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buFont typeface="Arial" charset="0"/>
              <a:buNone/>
            </a:pPr>
            <a:endParaRPr lang="ru-RU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23528" y="3140968"/>
          <a:ext cx="8568952" cy="31946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51276"/>
                <a:gridCol w="1329665"/>
                <a:gridCol w="1066612"/>
                <a:gridCol w="1223366"/>
                <a:gridCol w="3398033"/>
              </a:tblGrid>
              <a:tr h="370840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Вид, название мероприятия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Уровень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Результат (занятое место)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890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Дата проведения 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Документы (материалы) подтверждающие результаты (при наличии высоких результатов)</a:t>
                      </a:r>
                      <a:endParaRPr lang="ru-RU" sz="1200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0920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«</a:t>
                      </a:r>
                      <a:r>
                        <a:rPr lang="tt-RU" sz="1200" dirty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Илһамият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»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Международный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Лауреат 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 степени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2017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Диплом лауреата 3 степени, конкурс организован  Казанским государственным институтом культуры</a:t>
                      </a:r>
                      <a:endParaRPr lang="ru-RU" sz="1200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«Гагарин – первый в космосе»</a:t>
                      </a:r>
                      <a:endParaRPr lang="ru-RU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Всерос</a:t>
                      </a:r>
                      <a:r>
                        <a:rPr lang="ru-RU" sz="1200" baseline="0" dirty="0" err="1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и</a:t>
                      </a:r>
                      <a:r>
                        <a:rPr lang="ru-RU" sz="1200" dirty="0" err="1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йский</a:t>
                      </a:r>
                      <a:r>
                        <a:rPr lang="ru-RU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endParaRPr lang="ru-RU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 место</a:t>
                      </a:r>
                      <a:endParaRPr lang="ru-RU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2017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Диплом 1степени, конкурс организован центром дистанционных мероприятий «Бэби-Арт» (</a:t>
                      </a:r>
                      <a:r>
                        <a:rPr lang="en-US" sz="120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www</a:t>
                      </a:r>
                      <a:r>
                        <a:rPr lang="ru-RU" sz="120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.</a:t>
                      </a:r>
                      <a:r>
                        <a:rPr lang="en-US" sz="120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babyart</a:t>
                      </a:r>
                      <a:r>
                        <a:rPr lang="ru-RU" sz="120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-</a:t>
                      </a:r>
                      <a:r>
                        <a:rPr lang="en-US" sz="120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dou</a:t>
                      </a:r>
                      <a:r>
                        <a:rPr lang="ru-RU" sz="120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.</a:t>
                      </a:r>
                      <a:r>
                        <a:rPr lang="en-US" sz="120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ru</a:t>
                      </a:r>
                      <a:r>
                        <a:rPr lang="ru-RU" sz="120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)</a:t>
                      </a:r>
                      <a:endParaRPr lang="ru-RU" sz="1200">
                        <a:solidFill>
                          <a:srgbClr val="00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«Дети на зеленой планете» </a:t>
                      </a:r>
                      <a:endParaRPr lang="ru-RU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Региональный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2 место</a:t>
                      </a:r>
                      <a:endParaRPr lang="ru-RU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2017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Диплом 2 степени, конкурс организован Образовательным центром «Созвездие»                       г. Набережные Челны</a:t>
                      </a:r>
                      <a:endParaRPr lang="ru-RU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ru-RU" sz="12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«Я – талантлив» в номинации «Юный спортсмен»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Международный</a:t>
                      </a:r>
                      <a:endParaRPr lang="ru-RU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</a:t>
                      </a:r>
                      <a:r>
                        <a:rPr lang="ru-RU" sz="1200" baseline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место</a:t>
                      </a:r>
                      <a:r>
                        <a:rPr lang="ru-RU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endParaRPr lang="ru-RU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2017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Диплом 3 степени, конкурс организован Казанским (Приволжским) федеральным университетом.</a:t>
                      </a:r>
                      <a:endParaRPr lang="ru-RU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91548"/>
            <a:ext cx="7992888" cy="1797291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</a:t>
            </a:r>
            <a:r>
              <a:rPr lang="ru-RU" sz="31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3.8. Работа за рамками тарифицированных часов (внеклассная работа по предмету и др.) </a:t>
            </a:r>
            <a:endParaRPr lang="ru-RU" sz="31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67544" y="2420888"/>
          <a:ext cx="8425630" cy="25298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6919"/>
                <a:gridCol w="1151433"/>
                <a:gridCol w="1512168"/>
                <a:gridCol w="1872208"/>
                <a:gridCol w="1872902"/>
              </a:tblGrid>
              <a:tr h="370840">
                <a:tc>
                  <a:txBody>
                    <a:bodyPr/>
                    <a:lstStyle/>
                    <a:p>
                      <a:pPr marL="34925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Вид деятельности (кружки, секции, мероприятия)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Arial" pitchFamily="34" charset="0"/>
                      </a:endParaRPr>
                    </a:p>
                  </a:txBody>
                  <a:tcPr marL="68580" marR="68580" marT="0" marB="0" horzOverflow="overflow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Тема, название</a:t>
                      </a: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34925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Дата проведения мероприятия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Arial" pitchFamily="34" charset="0"/>
                      </a:endParaRPr>
                    </a:p>
                  </a:txBody>
                  <a:tcPr marL="68580" marR="68580" marT="0" marB="0" horzOverflow="overflow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Уровень 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Arial" pitchFamily="34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71438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Результаты (если есть)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Arial" pitchFamily="34" charset="0"/>
                      </a:endParaRPr>
                    </a:p>
                  </a:txBody>
                  <a:tcPr marL="68580" marR="68580" marT="0" marB="0" horzOverflow="overflow">
                    <a:solidFill>
                      <a:srgbClr val="FFFF99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Руководитель кружка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34925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«Юный эколог»</a:t>
                      </a: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2020-2021</a:t>
                      </a:r>
                    </a:p>
                  </a:txBody>
                  <a:tcPr marT="45723" marB="45723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Образовательное учреждение</a:t>
                      </a:r>
                    </a:p>
                  </a:txBody>
                  <a:tcPr marT="45723" marB="45723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Диплом 3 место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республиканского конкурса «</a:t>
                      </a: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Эколята-защитники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природы»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МО и Н РТ</a:t>
                      </a:r>
                    </a:p>
                  </a:txBody>
                  <a:tcPr marT="45723" marB="45723" horzOverflow="overflow"/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191548"/>
            <a:ext cx="7488832" cy="1509259"/>
          </a:xfrm>
        </p:spPr>
        <p:txBody>
          <a:bodyPr>
            <a:normAutofit fontScale="90000"/>
          </a:bodyPr>
          <a:lstStyle/>
          <a:p>
            <a:r>
              <a:rPr lang="ru-RU" sz="3100" dirty="0" smtClean="0">
                <a:solidFill>
                  <a:schemeClr val="tx1"/>
                </a:solidFill>
              </a:rPr>
              <a:t/>
            </a:r>
            <a:br>
              <a:rPr lang="ru-RU" sz="3100" dirty="0" smtClean="0">
                <a:solidFill>
                  <a:schemeClr val="tx1"/>
                </a:solidFill>
              </a:rPr>
            </a:br>
            <a:r>
              <a:rPr lang="ru-RU" sz="3100" dirty="0" smtClean="0">
                <a:solidFill>
                  <a:schemeClr val="tx1"/>
                </a:solidFill>
              </a:rPr>
              <a:t/>
            </a:r>
            <a:br>
              <a:rPr lang="ru-RU" sz="3100" dirty="0" smtClean="0">
                <a:solidFill>
                  <a:schemeClr val="tx1"/>
                </a:solidFill>
              </a:rPr>
            </a:br>
            <a:r>
              <a:rPr lang="ru-RU" sz="3100" dirty="0" smtClean="0">
                <a:solidFill>
                  <a:schemeClr val="tx1"/>
                </a:solidFill>
              </a:rPr>
              <a:t>3.13. Показатели сохранности здоровья воспитанников в группе детского дошкольного учреждения </a:t>
            </a:r>
            <a:r>
              <a:rPr lang="ru-RU" sz="3100" i="1" dirty="0" smtClean="0">
                <a:solidFill>
                  <a:schemeClr val="tx1"/>
                </a:solidFill>
              </a:rPr>
              <a:t>(для воспитателей ДОУ</a:t>
            </a:r>
            <a:r>
              <a:rPr lang="ru-RU" sz="3100" dirty="0" smtClean="0">
                <a:solidFill>
                  <a:schemeClr val="tx1"/>
                </a:solidFill>
              </a:rPr>
              <a:t>)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50825" y="2133600"/>
          <a:ext cx="8497639" cy="203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62536"/>
                <a:gridCol w="1387233"/>
                <a:gridCol w="1394699"/>
                <a:gridCol w="1553171"/>
              </a:tblGrid>
              <a:tr h="370840">
                <a:tc rowSpan="2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Количество дней, пропущенных одним ребенком по болезни в год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R="1651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Количество дней, пропущенных 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ребенком  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по болезни в год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+mn-lt"/>
                          <a:ea typeface="Calibri"/>
                          <a:cs typeface="Times New Roman"/>
                        </a:rPr>
                        <a:t>2018г.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+mn-lt"/>
                          <a:ea typeface="Calibri"/>
                          <a:cs typeface="Times New Roman"/>
                        </a:rPr>
                        <a:t>2019г.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+mn-lt"/>
                          <a:ea typeface="Calibri"/>
                          <a:cs typeface="Times New Roman"/>
                        </a:rPr>
                        <a:t>2020г.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+mn-lt"/>
                          <a:ea typeface="Calibri"/>
                          <a:cs typeface="Times New Roman"/>
                        </a:rPr>
                        <a:t>В среднем по муниципальному району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+mn-lt"/>
                          <a:ea typeface="Calibri"/>
                          <a:cs typeface="Times New Roman"/>
                        </a:rPr>
                        <a:t>4,6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+mn-lt"/>
                          <a:ea typeface="Calibri"/>
                          <a:cs typeface="Times New Roman"/>
                        </a:rPr>
                        <a:t>6,0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+mn-lt"/>
                          <a:ea typeface="Calibri"/>
                          <a:cs typeface="Times New Roman"/>
                        </a:rPr>
                        <a:t>6,0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+mn-lt"/>
                          <a:ea typeface="Calibri"/>
                          <a:cs typeface="Times New Roman"/>
                        </a:rPr>
                        <a:t>В среднем по ДОУ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+mn-lt"/>
                          <a:ea typeface="Calibri"/>
                          <a:cs typeface="Times New Roman"/>
                        </a:rPr>
                        <a:t>4,7</a:t>
                      </a:r>
                      <a:endParaRPr lang="ru-RU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+mn-lt"/>
                          <a:ea typeface="Calibri"/>
                          <a:cs typeface="Times New Roman"/>
                        </a:rPr>
                        <a:t>4,5</a:t>
                      </a:r>
                      <a:endParaRPr lang="ru-RU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+mn-lt"/>
                          <a:ea typeface="Calibri"/>
                          <a:cs typeface="Times New Roman"/>
                        </a:rPr>
                        <a:t>3,9</a:t>
                      </a:r>
                      <a:endParaRPr lang="ru-RU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+mn-lt"/>
                          <a:ea typeface="Calibri"/>
                          <a:cs typeface="Times New Roman"/>
                        </a:rPr>
                        <a:t>В группе аттестуемого педагога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+mn-lt"/>
                          <a:ea typeface="Calibri"/>
                          <a:cs typeface="Times New Roman"/>
                        </a:rPr>
                        <a:t>3,9</a:t>
                      </a:r>
                      <a:endParaRPr lang="ru-RU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+mn-lt"/>
                          <a:ea typeface="Calibri"/>
                          <a:cs typeface="Times New Roman"/>
                        </a:rPr>
                        <a:t>3,6</a:t>
                      </a:r>
                      <a:endParaRPr lang="ru-RU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+mn-lt"/>
                          <a:ea typeface="Calibri"/>
                          <a:cs typeface="Times New Roman"/>
                        </a:rPr>
                        <a:t>3,0</a:t>
                      </a:r>
                      <a:endParaRPr lang="ru-RU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91549"/>
            <a:ext cx="8280920" cy="645163"/>
          </a:xfrm>
        </p:spPr>
        <p:txBody>
          <a:bodyPr>
            <a:normAutofit fontScale="90000"/>
          </a:bodyPr>
          <a:lstStyle/>
          <a:p>
            <a:r>
              <a:rPr lang="ru-RU" sz="2200" dirty="0" smtClean="0">
                <a:solidFill>
                  <a:schemeClr val="tx1"/>
                </a:solidFill>
              </a:rPr>
              <a:t/>
            </a:r>
            <a:br>
              <a:rPr lang="ru-RU" sz="2200" dirty="0" smtClean="0">
                <a:solidFill>
                  <a:schemeClr val="tx1"/>
                </a:solidFill>
              </a:rPr>
            </a:br>
            <a:r>
              <a:rPr lang="ru-RU" sz="2200" dirty="0" smtClean="0">
                <a:solidFill>
                  <a:schemeClr val="tx1"/>
                </a:solidFill>
              </a:rPr>
              <a:t/>
            </a:r>
            <a:br>
              <a:rPr lang="ru-RU" sz="2200" dirty="0" smtClean="0">
                <a:solidFill>
                  <a:schemeClr val="tx1"/>
                </a:solidFill>
              </a:rPr>
            </a:br>
            <a:r>
              <a:rPr lang="ru-RU" sz="2200" dirty="0" smtClean="0">
                <a:solidFill>
                  <a:schemeClr val="tx1"/>
                </a:solidFill>
              </a:rPr>
              <a:t>3.14. Организация предметно-развивающей среды </a:t>
            </a:r>
            <a:r>
              <a:rPr lang="ru-RU" sz="2200" i="1" dirty="0" smtClean="0">
                <a:solidFill>
                  <a:schemeClr val="tx1"/>
                </a:solidFill>
              </a:rPr>
              <a:t>(для воспитателей</a:t>
            </a:r>
            <a:r>
              <a:rPr lang="ru-RU" sz="2200" dirty="0" smtClean="0">
                <a:solidFill>
                  <a:schemeClr val="tx1"/>
                </a:solidFill>
              </a:rPr>
              <a:t>)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50824" y="981075"/>
          <a:ext cx="8569647" cy="490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56549"/>
                <a:gridCol w="2856549"/>
                <a:gridCol w="2856549"/>
              </a:tblGrid>
              <a:tr h="370840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Разработка методических материалов, их вид (</a:t>
                      </a:r>
                      <a:r>
                        <a:rPr lang="ru-RU" sz="1400" i="1" dirty="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конспекты, сценарии, рекомендации,  проекты и др.)</a:t>
                      </a:r>
                      <a:endParaRPr lang="ru-RU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Темы, названия</a:t>
                      </a:r>
                      <a:endParaRPr lang="ru-RU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Оценка (где и когда проведена процедура оценки, обсуждения и/или утверждения, и/или рецензирования) </a:t>
                      </a:r>
                      <a:endParaRPr lang="ru-RU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Конспект</a:t>
                      </a:r>
                      <a:r>
                        <a:rPr lang="ru-RU" sz="1400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НОД для </a:t>
                      </a:r>
                      <a:r>
                        <a:rPr lang="ru-RU" sz="14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подготовительной к школе   группы</a:t>
                      </a:r>
                      <a:endParaRPr lang="ru-RU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«На кондитерской фабрике»,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46175" algn="ctr"/>
                        </a:tabLs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Обсуждение 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конспекта открытого 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мероприятия на </a:t>
                      </a:r>
                      <a:r>
                        <a:rPr lang="ru-RU" sz="14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семинаре-практикуме районного методического объединения воспитателей по теме «Ознакомление детей с профессиями ближайшего социума как пропедевтика профориентации» для воспитателей ДОО Кировского района и Московского районов, организованного в МАДОУ «ЦРР -Детский сад №88» Кировского района г.Казани, 2017г.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91548"/>
            <a:ext cx="7776864" cy="1653276"/>
          </a:xfrm>
        </p:spPr>
        <p:txBody>
          <a:bodyPr>
            <a:normAutofit fontScale="90000"/>
          </a:bodyPr>
          <a:lstStyle/>
          <a:p>
            <a:r>
              <a:rPr lang="ru-RU" sz="3100" dirty="0" smtClean="0">
                <a:solidFill>
                  <a:schemeClr val="tx1"/>
                </a:solidFill>
              </a:rPr>
              <a:t/>
            </a:r>
            <a:br>
              <a:rPr lang="ru-RU" sz="3100" dirty="0" smtClean="0">
                <a:solidFill>
                  <a:schemeClr val="tx1"/>
                </a:solidFill>
              </a:rPr>
            </a:br>
            <a:r>
              <a:rPr lang="ru-RU" sz="3100" dirty="0" smtClean="0">
                <a:solidFill>
                  <a:schemeClr val="tx1"/>
                </a:solidFill>
              </a:rPr>
              <a:t>3.15. Работа с родителями воспитанников или лицами, их заменяющих </a:t>
            </a:r>
            <a:r>
              <a:rPr lang="ru-RU" sz="3100" i="1" dirty="0" smtClean="0">
                <a:solidFill>
                  <a:schemeClr val="tx1"/>
                </a:solidFill>
              </a:rPr>
              <a:t>(Для педагогических работников ДОУ, воспитателей)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95536" y="2060575"/>
          <a:ext cx="8208911" cy="37856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40459"/>
                <a:gridCol w="3821072"/>
                <a:gridCol w="1556733"/>
                <a:gridCol w="990647"/>
              </a:tblGrid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Название мероприятия </a:t>
                      </a:r>
                      <a:endParaRPr lang="ru-RU" sz="1100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Тема,  название</a:t>
                      </a:r>
                      <a:endParaRPr lang="ru-RU" sz="1100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Уровень </a:t>
                      </a:r>
                      <a:endParaRPr lang="ru-RU" sz="110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Дата</a:t>
                      </a:r>
                      <a:endParaRPr lang="ru-RU" sz="110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Заседания детско-родительских клубов, досуги.</a:t>
                      </a:r>
                      <a:endParaRPr lang="ru-RU" sz="110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«Мама, папа, 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я -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спортивная 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семья», «Будь внимателен, пешеход!», «Что у осени в корзине?», «Мам своих мы поздравляем!», «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Весна – красна 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идет!», «А ну-ка, мальчики!», «Семейная гостиная», «Баба Яга и светофор». </a:t>
                      </a:r>
                      <a:endParaRPr lang="ru-RU" sz="1100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Образовательное учреждение</a:t>
                      </a:r>
                      <a:endParaRPr lang="ru-RU" sz="1100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2017-2021</a:t>
                      </a:r>
                      <a:endParaRPr lang="ru-RU" sz="1100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Родительские собрания, практикумы для родителей</a:t>
                      </a:r>
                      <a:endParaRPr lang="ru-RU" sz="1100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«Детский сад и семья - союзники», «Вместе весело играть и профессии изучать!», «Надо ли знакомить дошкольников с профессиями?», «Здоровье 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детей - забота 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общая», «Как воспитать успешного ребенка- будущего первоклассника», 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«Взаимодействие семьи в ДОУ как условие успешного развития детей», «Задачи образования и воспитания детей в новом учебном году. Вопросы безопасности детей», «Вместе весело играть! О совместных проектах участников образовательного процесса» </a:t>
                      </a:r>
                      <a:endParaRPr lang="ru-RU" sz="1100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Образовательное учреждение</a:t>
                      </a:r>
                      <a:endParaRPr lang="ru-RU" sz="1100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2017-2021</a:t>
                      </a:r>
                      <a:endParaRPr lang="ru-RU" sz="1100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91548"/>
            <a:ext cx="7776864" cy="1941307"/>
          </a:xfrm>
        </p:spPr>
        <p:txBody>
          <a:bodyPr>
            <a:noAutofit/>
          </a:bodyPr>
          <a:lstStyle/>
          <a:p>
            <a:pPr algn="l"/>
            <a:r>
              <a:rPr lang="ru-RU" sz="18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Бланк карты результативности  можно скачать в личном кабинете </a:t>
            </a:r>
            <a:r>
              <a:rPr lang="ru-RU" sz="1800" b="1" dirty="0" err="1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edu.tatar.ru</a:t>
            </a:r>
            <a:r>
              <a:rPr lang="ru-RU" sz="18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 </a:t>
            </a:r>
            <a:br>
              <a:rPr lang="ru-RU" sz="18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ru-RU" sz="18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Для этого открыть вкладки: «Педагогическая аттестация»  </a:t>
            </a:r>
            <a:r>
              <a:rPr lang="en-US" sz="18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&gt;</a:t>
            </a:r>
            <a:r>
              <a:rPr lang="ru-RU" sz="18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 «Нормативные документы»</a:t>
            </a:r>
            <a:r>
              <a:rPr lang="en-US" sz="18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&gt;</a:t>
            </a:r>
            <a:r>
              <a:rPr lang="ru-RU" sz="18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«Карта результативности».     </a:t>
            </a:r>
            <a:br>
              <a:rPr lang="ru-RU" sz="18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ru-RU" sz="18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В конце списка документов есть «Форма карты результативности с разъяснениями»</a:t>
            </a:r>
            <a:br>
              <a:rPr lang="ru-RU" sz="18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endParaRPr lang="ru-RU" sz="1800" dirty="0"/>
          </a:p>
        </p:txBody>
      </p:sp>
      <p:pic>
        <p:nvPicPr>
          <p:cNvPr id="4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7852" r="16663" b="5540"/>
          <a:stretch>
            <a:fillRect/>
          </a:stretch>
        </p:blipFill>
        <p:spPr bwMode="auto">
          <a:xfrm>
            <a:off x="1187624" y="1988840"/>
            <a:ext cx="6552728" cy="4610204"/>
          </a:xfrm>
          <a:prstGeom prst="rect">
            <a:avLst/>
          </a:prstGeom>
          <a:solidFill>
            <a:srgbClr val="FFFF00"/>
          </a:solidFill>
          <a:ln w="9525">
            <a:solidFill>
              <a:srgbClr val="0070C0"/>
            </a:solidFill>
            <a:miter lim="800000"/>
            <a:headEnd/>
            <a:tailEnd/>
          </a:ln>
        </p:spPr>
      </p:pic>
      <p:sp>
        <p:nvSpPr>
          <p:cNvPr id="5" name="Стрелка вправо 4"/>
          <p:cNvSpPr/>
          <p:nvPr/>
        </p:nvSpPr>
        <p:spPr>
          <a:xfrm rot="10800000">
            <a:off x="4932040" y="5805264"/>
            <a:ext cx="720080" cy="144016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91548"/>
            <a:ext cx="8136904" cy="2229339"/>
          </a:xfrm>
        </p:spPr>
        <p:txBody>
          <a:bodyPr>
            <a:normAutofit fontScale="90000"/>
          </a:bodyPr>
          <a:lstStyle/>
          <a:p>
            <a:r>
              <a:rPr lang="ru-RU" sz="2700" b="1" dirty="0" smtClean="0">
                <a:solidFill>
                  <a:schemeClr val="tx1"/>
                </a:solidFill>
              </a:rPr>
              <a:t/>
            </a:r>
            <a:br>
              <a:rPr lang="ru-RU" sz="2700" b="1" dirty="0" smtClean="0">
                <a:solidFill>
                  <a:schemeClr val="tx1"/>
                </a:solidFill>
              </a:rPr>
            </a:br>
            <a:r>
              <a:rPr lang="ru-RU" sz="2700" b="1" dirty="0" smtClean="0">
                <a:solidFill>
                  <a:schemeClr val="tx1"/>
                </a:solidFill>
              </a:rPr>
              <a:t>3.16. Другие результаты педагогических работников дошкольных образовательных учреждений</a:t>
            </a:r>
            <a:br>
              <a:rPr lang="ru-RU" sz="2700" b="1" dirty="0" smtClean="0">
                <a:solidFill>
                  <a:schemeClr val="tx1"/>
                </a:solidFill>
              </a:rPr>
            </a:br>
            <a:r>
              <a:rPr lang="ru-RU" sz="1600" dirty="0" smtClean="0">
                <a:solidFill>
                  <a:schemeClr val="tx1"/>
                </a:solidFill>
              </a:rPr>
              <a:t> (инновационная деятельность по использованию современных методик дошкольного образования, деятельность по реализации нового федерального государственного образовательного стандарта дошкольного образования организация участия воспитанников в концертах, конкурсах, других мероприятиях, результаты педагогической диагностики по уровню освоения программы, интеллектуальному и физическому развитию воспитанников аттестуемого работника, оценка предметно-развивающей среды на смотрах, наставничество и др.)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39552" y="2348880"/>
          <a:ext cx="8352928" cy="3876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6144"/>
                <a:gridCol w="3672408"/>
                <a:gridCol w="3384376"/>
              </a:tblGrid>
              <a:tr h="370840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Учебный год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890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Вид деятельности, название мероприятия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Описание результата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2019-2021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Участие в работе творческой группы по разработке Основной образовательной программы МАДОУ «ЦРР – детский сад № 88» в соответствии с ФГОС ДО.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Утверждение программы на заседании педагогического совета по теме «Основные задачи МАДОУ на новый учебный год» Протоколы педсовета: </a:t>
                      </a: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№ </a:t>
                      </a:r>
                      <a:r>
                        <a:rPr lang="ru-RU" sz="1000" dirty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 от </a:t>
                      </a: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27.08.2020г</a:t>
                      </a:r>
                      <a:endParaRPr lang="ru-RU" sz="1000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2017-2020</a:t>
                      </a:r>
                      <a:endParaRPr lang="ru-RU" sz="1000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Программа </a:t>
                      </a:r>
                      <a:r>
                        <a:rPr lang="ru-RU" sz="1000" b="0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антинаркотической</a:t>
                      </a:r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работы «Путь к успеху» с родителями </a:t>
                      </a:r>
                      <a:endParaRPr lang="ru-RU" sz="1000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Родительский всеобуч по программе «Путь к успеху». Автор программы Вахрушева И.Г. Разработка памяток и рекомендаций для родителей</a:t>
                      </a:r>
                      <a:endParaRPr lang="ru-RU" sz="1000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45720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2018-2019</a:t>
                      </a:r>
                      <a:endParaRPr lang="ru-RU" sz="1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Освоение уровня программы воспитанниками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Всего воспитанников –26 </a:t>
                      </a:r>
                      <a:r>
                        <a:rPr lang="ru-RU" sz="1000" dirty="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(средняя группа)</a:t>
                      </a:r>
                      <a:endParaRPr lang="ru-RU" sz="1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Высокий – 39%</a:t>
                      </a:r>
                    </a:p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Средний – 52%</a:t>
                      </a:r>
                    </a:p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Низкий – 9%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2019-2020</a:t>
                      </a:r>
                      <a:endParaRPr lang="ru-RU" sz="1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Освоение уровня программы воспитанниками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Всего воспитанников – 26 (старшая группа)</a:t>
                      </a:r>
                    </a:p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Высокий – 53%</a:t>
                      </a:r>
                    </a:p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Средний – 41%</a:t>
                      </a:r>
                    </a:p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Низкий – 6%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2020-2021</a:t>
                      </a:r>
                      <a:endParaRPr lang="ru-RU" sz="1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Освоение уровня программы воспитанниками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Всего воспитанников </a:t>
                      </a:r>
                      <a:r>
                        <a:rPr lang="ru-RU" sz="10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– 26 </a:t>
                      </a:r>
                      <a:r>
                        <a:rPr lang="ru-RU" sz="1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(подготовительная к школе группа)</a:t>
                      </a:r>
                    </a:p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Высокий – 81%</a:t>
                      </a:r>
                    </a:p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Средний – 17%</a:t>
                      </a:r>
                    </a:p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Низкий – 2%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91549"/>
            <a:ext cx="7992888" cy="1224136"/>
          </a:xfrm>
        </p:spPr>
        <p:txBody>
          <a:bodyPr>
            <a:noAutofit/>
          </a:bodyPr>
          <a:lstStyle/>
          <a:p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3.23. Эффективность использования современных  информационных технологий, </a:t>
            </a:r>
            <a:r>
              <a:rPr lang="ru-RU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мультимедийных</a:t>
            </a:r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средств в  профессиональной  деятельности, образовательной практике</a:t>
            </a:r>
            <a:endParaRPr lang="ru-RU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250821" y="1557338"/>
          <a:ext cx="8425634" cy="35998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8851"/>
                <a:gridCol w="7056783"/>
              </a:tblGrid>
              <a:tr h="494473">
                <a:tc gridSpan="2"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Какие средства используются </a:t>
                      </a:r>
                      <a:r>
                        <a:rPr lang="ru-RU" sz="1400" i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(</a:t>
                      </a:r>
                      <a:r>
                        <a:rPr lang="en-US" sz="1400" i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DVD</a:t>
                      </a:r>
                      <a:r>
                        <a:rPr lang="ru-RU" sz="1400" i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проигрыватель, проектор, компьютер, интерактивная доска и т.д.)</a:t>
                      </a:r>
                      <a:endParaRPr lang="ru-RU" sz="140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5312" marR="65312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sz="1800" b="1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5312" marR="65312" marT="0" marB="0" horzOverflow="overflow"/>
                </a:tc>
              </a:tr>
              <a:tr h="42972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Как часто</a:t>
                      </a:r>
                    </a:p>
                  </a:txBody>
                  <a:tcPr marL="65312" marR="6531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ctr">
                        <a:spcAft>
                          <a:spcPts val="0"/>
                        </a:spcAft>
                      </a:pPr>
                      <a:r>
                        <a:rPr lang="ru-RU" sz="1400" b="0" i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Систематически</a:t>
                      </a:r>
                      <a:endParaRPr lang="ru-RU" sz="1400" b="0" i="0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5312" marR="6531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593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В каких целях </a:t>
                      </a:r>
                    </a:p>
                  </a:txBody>
                  <a:tcPr marL="65312" marR="6531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l">
                        <a:spcAft>
                          <a:spcPts val="0"/>
                        </a:spcAft>
                      </a:pPr>
                      <a:r>
                        <a:rPr lang="ru-RU" sz="1400" i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Для достижения более высокого уровня наглядности на занятиях, расширения возможности активизации деятельности дошкольников при непрерывной обратной связи, оживляющей образовательно-воспитательный процесс, способствующей повышению мотивации детей к образовательной деятельности оформление</a:t>
                      </a:r>
                      <a:r>
                        <a:rPr lang="ru-RU" sz="1400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результатов</a:t>
                      </a: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педагогического мониторинга, работа в информационной системе «Электронное образование Республики Татарстан,  обогащения творческой лаборатории за счет электронных учебных программ, презентаций, работы с персональным сайтом </a:t>
                      </a:r>
                      <a:r>
                        <a:rPr lang="ru-RU" sz="1400" b="1" i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(</a:t>
                      </a:r>
                      <a:r>
                        <a:rPr lang="ru-RU" sz="1400" b="1" i="1" kern="120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перечислить…)</a:t>
                      </a:r>
                      <a:endParaRPr lang="ru-RU" sz="1400" b="1" i="1" dirty="0">
                        <a:solidFill>
                          <a:srgbClr val="FF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5312" marR="6531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9721">
                <a:tc>
                  <a:txBody>
                    <a:bodyPr/>
                    <a:lstStyle/>
                    <a:p>
                      <a:endParaRPr lang="ru-RU" sz="14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Самообразование: изучение электронных образовательных ресурсов, </a:t>
                      </a:r>
                      <a:r>
                        <a:rPr lang="ru-RU" sz="1400" dirty="0" err="1" smtClean="0">
                          <a:latin typeface="Arial" pitchFamily="34" charset="0"/>
                          <a:cs typeface="Arial" pitchFamily="34" charset="0"/>
                        </a:rPr>
                        <a:t>вебинары</a:t>
                      </a:r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…</a:t>
                      </a:r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91549"/>
            <a:ext cx="8424936" cy="1149219"/>
          </a:xfrm>
        </p:spPr>
        <p:txBody>
          <a:bodyPr>
            <a:noAutofit/>
          </a:bodyPr>
          <a:lstStyle/>
          <a:p>
            <a:r>
              <a:rPr lang="ru-RU" sz="3600" dirty="0" smtClean="0"/>
              <a:t>Оформление итоговой страницы карты результативности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412776"/>
            <a:ext cx="8424936" cy="5040560"/>
          </a:xfrm>
        </p:spPr>
        <p:txBody>
          <a:bodyPr>
            <a:normAutofit fontScale="25000" lnSpcReduction="20000"/>
          </a:bodyPr>
          <a:lstStyle/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ru-RU" sz="6000" b="1" i="1" dirty="0" smtClean="0">
                <a:solidFill>
                  <a:srgbClr val="FF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Если педагог аттестуется на данную категорию в первые, с экспертизой, то обязательно рекомендации должны совпадать с результатами экспертной оценки: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ru-RU" sz="6000" b="1" dirty="0" smtClean="0">
                <a:solidFill>
                  <a:srgbClr val="00B05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           Повысить компетентность в области ……. </a:t>
            </a: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ru-RU" sz="5600" b="1" dirty="0" smtClean="0">
                <a:solidFill>
                  <a:schemeClr val="tx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-   - - - - - - - - - - - - - - - - - - - - - - - - - - - - - - - - - - - - - - - - - - - - - - - - - - - - - - - - - - - - - - - - - - - - - </a:t>
            </a: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None/>
            </a:pPr>
            <a:endParaRPr lang="ru-RU" sz="5600" b="1" dirty="0" smtClean="0">
              <a:solidFill>
                <a:schemeClr val="tx1"/>
              </a:solidFill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None/>
            </a:pPr>
            <a:endParaRPr lang="ru-RU" sz="5600" b="1" dirty="0" smtClean="0">
              <a:solidFill>
                <a:schemeClr val="tx1"/>
              </a:solidFill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ru-RU" sz="5600" b="1" dirty="0" smtClean="0">
                <a:solidFill>
                  <a:schemeClr val="tx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Подпись аттестуемого работника            </a:t>
            </a:r>
            <a:r>
              <a:rPr lang="ru-RU" sz="5600" b="1" i="1" dirty="0" smtClean="0">
                <a:solidFill>
                  <a:schemeClr val="tx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Сергеева</a:t>
            </a:r>
            <a:r>
              <a:rPr lang="ru-RU" sz="5600" b="1" dirty="0" smtClean="0">
                <a:solidFill>
                  <a:schemeClr val="tx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  (Сергеева С.М.)</a:t>
            </a:r>
            <a:endParaRPr lang="ru-RU" sz="56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ru-RU" sz="5600" dirty="0" smtClean="0">
              <a:solidFill>
                <a:schemeClr val="tx1"/>
              </a:solidFill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ru-RU" sz="5600" dirty="0" smtClean="0">
                <a:solidFill>
                  <a:schemeClr val="tx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Заверяю достоверность сведений в карте результативности профессиональной деятельности воспитателя Сергеевой С.М.  и подлинность документов,  представленных    мне аттестуемым работником в подтверждение своих достижений и результатов.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ru-RU" sz="5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ru-RU" sz="5600" b="1" dirty="0" smtClean="0">
                <a:solidFill>
                  <a:schemeClr val="tx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Рекомендации: </a:t>
            </a:r>
            <a:r>
              <a:rPr lang="ru-RU" sz="5400" b="1" dirty="0" smtClean="0">
                <a:solidFill>
                  <a:srgbClr val="00B05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ru-RU" sz="5400" dirty="0" smtClean="0">
                <a:solidFill>
                  <a:srgbClr val="00B05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Повысить компетентность в области разработки программы экспериментальной деятельности.  </a:t>
            </a:r>
            <a:r>
              <a:rPr lang="ru-RU" sz="5600" dirty="0" smtClean="0">
                <a:solidFill>
                  <a:srgbClr val="00B05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Продолжать инновационную работу по теме:…, представить результаты инновационной работы на заседании методического объединения воспитателей ДОО Кировского и Московского районов г.Казани.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ru-RU" sz="5600" dirty="0" smtClean="0">
              <a:solidFill>
                <a:schemeClr val="tx1"/>
              </a:solidFill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ru-RU" sz="5600" dirty="0" smtClean="0">
              <a:solidFill>
                <a:schemeClr val="tx1"/>
              </a:solidFill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1588" indent="1270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ru-RU" sz="5600" b="1" dirty="0" smtClean="0">
                <a:solidFill>
                  <a:schemeClr val="tx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Заключение: </a:t>
            </a:r>
            <a:r>
              <a:rPr lang="ru-RU" sz="5600" dirty="0" smtClean="0">
                <a:solidFill>
                  <a:schemeClr val="tx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уровень квалификации воспитателя Сергеевой Светланы Михайловны соответствует требованиям, предъявляемым к высшей квалификационной категории.</a:t>
            </a:r>
            <a:endParaRPr lang="ru-RU" sz="5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ru-RU" sz="5600" dirty="0" smtClean="0">
              <a:solidFill>
                <a:schemeClr val="tx1"/>
              </a:solidFill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ru-RU" sz="5600" b="1" dirty="0" smtClean="0">
                <a:solidFill>
                  <a:schemeClr val="tx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Директор МБДОУ «Детский сад №___» 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ru-RU" sz="5600" b="1" dirty="0" smtClean="0">
                <a:solidFill>
                  <a:schemeClr val="tx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Кировского района г.Казани             		    </a:t>
            </a:r>
            <a:r>
              <a:rPr lang="ru-RU" sz="5600" b="1" i="1" dirty="0" smtClean="0">
                <a:solidFill>
                  <a:schemeClr val="tx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Кузнецова</a:t>
            </a:r>
            <a:r>
              <a:rPr lang="ru-RU" sz="5600" b="1" i="1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  </a:t>
            </a:r>
            <a:r>
              <a:rPr lang="ru-RU" sz="5600" b="1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     </a:t>
            </a:r>
            <a:r>
              <a:rPr lang="ru-RU" sz="5600" b="1" dirty="0" smtClean="0">
                <a:solidFill>
                  <a:schemeClr val="tx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(Кузнецова А.Ф.)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ru-RU" sz="56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ru-RU" sz="5600" b="1" dirty="0" smtClean="0">
                <a:solidFill>
                  <a:schemeClr val="tx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Заведующая учебно-методическим сектором</a:t>
            </a:r>
            <a:endParaRPr lang="ru-RU" sz="56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ru-RU" sz="5600" b="1" dirty="0" smtClean="0">
                <a:solidFill>
                  <a:schemeClr val="tx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информационно-методического отдела </a:t>
            </a:r>
            <a:endParaRPr lang="ru-RU" sz="56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ru-RU" sz="5600" b="1" dirty="0" smtClean="0">
                <a:solidFill>
                  <a:schemeClr val="tx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по Кировскому и Московскому районам </a:t>
            </a:r>
            <a:endParaRPr lang="ru-RU" sz="56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ru-RU" sz="5600" b="1" dirty="0" smtClean="0">
                <a:solidFill>
                  <a:schemeClr val="tx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Управления образования исполнительного комитета</a:t>
            </a:r>
            <a:endParaRPr lang="ru-RU" sz="56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ru-RU" sz="5600" b="1" dirty="0" smtClean="0">
                <a:solidFill>
                  <a:schemeClr val="tx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Муниципального образования г.Казани 		</a:t>
            </a:r>
            <a:r>
              <a:rPr lang="ru-RU" sz="5600" b="1" i="1" dirty="0" err="1" smtClean="0">
                <a:solidFill>
                  <a:schemeClr val="tx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Яранова</a:t>
            </a:r>
            <a:r>
              <a:rPr lang="ru-RU" sz="5600" b="1" i="1" dirty="0" smtClean="0">
                <a:solidFill>
                  <a:schemeClr val="tx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	</a:t>
            </a:r>
            <a:r>
              <a:rPr lang="ru-RU" sz="5600" b="1" dirty="0" smtClean="0">
                <a:solidFill>
                  <a:schemeClr val="tx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           (</a:t>
            </a:r>
            <a:r>
              <a:rPr lang="ru-RU" sz="5600" b="1" dirty="0" err="1" smtClean="0">
                <a:solidFill>
                  <a:schemeClr val="tx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Яранова</a:t>
            </a:r>
            <a:r>
              <a:rPr lang="ru-RU" sz="5600" b="1" dirty="0" smtClean="0">
                <a:solidFill>
                  <a:schemeClr val="tx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Л.М.)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ru-RU" sz="5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ru-RU" sz="5600" dirty="0" smtClean="0">
                <a:solidFill>
                  <a:schemeClr val="tx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15.10.2020г.</a:t>
            </a:r>
            <a:endParaRPr lang="ru-RU" sz="5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ru-RU" sz="2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51520" y="191548"/>
            <a:ext cx="8496944" cy="1797291"/>
          </a:xfrm>
        </p:spPr>
        <p:txBody>
          <a:bodyPr>
            <a:normAutofit/>
          </a:bodyPr>
          <a:lstStyle/>
          <a:p>
            <a:pPr algn="l"/>
            <a:r>
              <a:rPr lang="ru-RU" sz="2400" dirty="0" smtClean="0">
                <a:solidFill>
                  <a:schemeClr val="tx1"/>
                </a:solidFill>
              </a:rPr>
              <a:t>В презентации использованы материалы информационной системы «Электронное образование РТ»</a:t>
            </a:r>
            <a:r>
              <a:rPr lang="ru-RU" sz="24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2400" b="1" dirty="0" err="1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edu.tatar.ru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251520" y="1556792"/>
            <a:ext cx="8568952" cy="187220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>
                <a:solidFill>
                  <a:schemeClr val="tx1"/>
                </a:solidFill>
              </a:rPr>
              <a:t>Использован шаблон презентации</a:t>
            </a:r>
          </a:p>
          <a:p>
            <a:pPr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https://presentation-creation.ru/powerpoint-templates/abstraktsiya-i-tekstury/1258-bordyur-golubykh-ottenkov.html</a:t>
            </a:r>
            <a:endParaRPr lang="ru-RU" sz="2400" dirty="0" smtClean="0">
              <a:solidFill>
                <a:schemeClr val="tx1"/>
              </a:solidFill>
            </a:endParaRPr>
          </a:p>
          <a:p>
            <a:endParaRPr lang="ru-RU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35378" y="4005064"/>
            <a:ext cx="787901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Спасибо за внимание!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0085912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Требования к оформлению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99592" y="1556792"/>
            <a:ext cx="7560840" cy="4680520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</a:pP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 программе 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WORD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lnSpc>
                <a:spcPct val="120000"/>
              </a:lnSpc>
            </a:pP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шрифт 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Times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New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Roman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lnSpc>
                <a:spcPct val="120000"/>
              </a:lnSpc>
            </a:pP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размер шрифта 12 -12,5 </a:t>
            </a:r>
          </a:p>
          <a:p>
            <a:pPr>
              <a:lnSpc>
                <a:spcPct val="120000"/>
              </a:lnSpc>
            </a:pP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таблицы отформатировать:   </a:t>
            </a:r>
            <a:r>
              <a:rPr lang="ru-RU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текст    «по ширине», </a:t>
            </a:r>
          </a:p>
          <a:p>
            <a:pPr>
              <a:lnSpc>
                <a:spcPct val="120000"/>
              </a:lnSpc>
              <a:buNone/>
            </a:pPr>
            <a:r>
              <a:rPr lang="ru-RU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  (или по левому краю)…</a:t>
            </a:r>
            <a:r>
              <a:rPr lang="ru-RU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т.е. в одном стиле</a:t>
            </a:r>
          </a:p>
          <a:p>
            <a:pPr algn="just">
              <a:lnSpc>
                <a:spcPct val="120000"/>
              </a:lnSpc>
            </a:pP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Заполняется в соответствии с рекомендациями </a:t>
            </a:r>
          </a:p>
          <a:p>
            <a:pPr algn="just">
              <a:lnSpc>
                <a:spcPct val="120000"/>
              </a:lnSpc>
              <a:buNone/>
            </a:pPr>
            <a:r>
              <a:rPr lang="ru-RU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(они расположены после бланка Карты)</a:t>
            </a:r>
          </a:p>
          <a:p>
            <a:pPr>
              <a:lnSpc>
                <a:spcPct val="120000"/>
              </a:lnSpc>
            </a:pP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Таблицы, не имеющие отношения к должности исключаются,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но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нумерацию не меняем!!!</a:t>
            </a:r>
          </a:p>
          <a:p>
            <a:pPr>
              <a:lnSpc>
                <a:spcPct val="120000"/>
              </a:lnSpc>
            </a:pPr>
            <a:r>
              <a:rPr lang="ru-RU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Указываем реквизиты документов (№ приказов)!</a:t>
            </a:r>
          </a:p>
          <a:p>
            <a:pPr>
              <a:lnSpc>
                <a:spcPct val="120000"/>
              </a:lnSpc>
            </a:pPr>
            <a:r>
              <a:rPr lang="ru-RU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Внимательно читаем «шапки» таблиц</a:t>
            </a:r>
          </a:p>
          <a:p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620688"/>
            <a:ext cx="8064896" cy="645163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Структура карты результативности</a:t>
            </a:r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9" name="Line 253"/>
          <p:cNvSpPr>
            <a:spLocks noChangeShapeType="1"/>
          </p:cNvSpPr>
          <p:nvPr/>
        </p:nvSpPr>
        <p:spPr bwMode="gray">
          <a:xfrm>
            <a:off x="1571600" y="4946182"/>
            <a:ext cx="4224536" cy="0"/>
          </a:xfrm>
          <a:prstGeom prst="line">
            <a:avLst/>
          </a:prstGeom>
          <a:noFill/>
          <a:ln w="25400">
            <a:solidFill>
              <a:schemeClr val="accent4">
                <a:lumMod val="75000"/>
              </a:schemeClr>
            </a:solidFill>
            <a:prstDash val="sysDot"/>
            <a:round/>
            <a:headEnd/>
            <a:tailEnd type="oval" w="med" len="med"/>
          </a:ln>
          <a:effectLst/>
        </p:spPr>
        <p:txBody>
          <a:bodyPr wrap="none" anchor="ctr"/>
          <a:lstStyle/>
          <a:p>
            <a:endParaRPr lang="ru-RU">
              <a:ln>
                <a:solidFill>
                  <a:schemeClr val="accent6">
                    <a:lumMod val="60000"/>
                    <a:lumOff val="40000"/>
                  </a:schemeClr>
                </a:solidFill>
              </a:ln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0" name="Rectangle 254"/>
          <p:cNvSpPr>
            <a:spLocks noChangeArrowheads="1"/>
          </p:cNvSpPr>
          <p:nvPr/>
        </p:nvSpPr>
        <p:spPr bwMode="gray">
          <a:xfrm rot="3419336">
            <a:off x="1287437" y="4369920"/>
            <a:ext cx="479425" cy="520700"/>
          </a:xfrm>
          <a:prstGeom prst="rect">
            <a:avLst/>
          </a:prstGeom>
          <a:gradFill rotWithShape="1">
            <a:gsLst>
              <a:gs pos="0">
                <a:schemeClr val="folHlink"/>
              </a:gs>
              <a:gs pos="100000">
                <a:schemeClr val="folHlink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PerspectiveFront">
              <a:rot lat="0" lon="1500000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chemeClr val="folHlink"/>
            </a:extrusionClr>
          </a:sp3d>
        </p:spPr>
        <p:txBody>
          <a:bodyPr wrap="none" anchor="ctr">
            <a:flatTx/>
          </a:bodyPr>
          <a:lstStyle/>
          <a:p>
            <a:endParaRPr lang="ru-RU"/>
          </a:p>
        </p:txBody>
      </p:sp>
      <p:sp>
        <p:nvSpPr>
          <p:cNvPr id="21" name="Text Box 255"/>
          <p:cNvSpPr txBox="1">
            <a:spLocks noChangeArrowheads="1"/>
          </p:cNvSpPr>
          <p:nvPr/>
        </p:nvSpPr>
        <p:spPr bwMode="gray">
          <a:xfrm>
            <a:off x="1343000" y="4412782"/>
            <a:ext cx="35401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>
                <a:solidFill>
                  <a:srgbClr val="FFFFFF"/>
                </a:solidFill>
                <a:latin typeface="Arial" charset="0"/>
              </a:rPr>
              <a:t>4</a:t>
            </a:r>
          </a:p>
        </p:txBody>
      </p:sp>
      <p:sp>
        <p:nvSpPr>
          <p:cNvPr id="22" name="Line 256"/>
          <p:cNvSpPr>
            <a:spLocks noChangeShapeType="1"/>
          </p:cNvSpPr>
          <p:nvPr/>
        </p:nvSpPr>
        <p:spPr bwMode="gray">
          <a:xfrm>
            <a:off x="1571600" y="2431582"/>
            <a:ext cx="4224536" cy="0"/>
          </a:xfrm>
          <a:prstGeom prst="line">
            <a:avLst/>
          </a:prstGeom>
          <a:noFill/>
          <a:ln w="25400">
            <a:solidFill>
              <a:schemeClr val="accent4">
                <a:lumMod val="75000"/>
              </a:schemeClr>
            </a:solidFill>
            <a:prstDash val="sysDot"/>
            <a:round/>
            <a:headEnd/>
            <a:tailEnd type="oval" w="med" len="med"/>
          </a:ln>
          <a:effectLst/>
        </p:spPr>
        <p:txBody>
          <a:bodyPr wrap="none" anchor="ctr"/>
          <a:lstStyle/>
          <a:p>
            <a:endParaRPr lang="ru-RU">
              <a:ln>
                <a:solidFill>
                  <a:schemeClr val="accent6">
                    <a:lumMod val="60000"/>
                    <a:lumOff val="40000"/>
                  </a:schemeClr>
                </a:solidFill>
              </a:ln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3" name="Rectangle 257"/>
          <p:cNvSpPr>
            <a:spLocks noChangeArrowheads="1"/>
          </p:cNvSpPr>
          <p:nvPr/>
        </p:nvSpPr>
        <p:spPr bwMode="gray">
          <a:xfrm rot="3419336">
            <a:off x="1224820" y="1783313"/>
            <a:ext cx="479425" cy="520700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PerspectiveFront">
              <a:rot lat="0" lon="1500000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/>
          <a:p>
            <a:endParaRPr lang="ru-RU">
              <a:solidFill>
                <a:srgbClr val="FF0000"/>
              </a:solidFill>
            </a:endParaRPr>
          </a:p>
        </p:txBody>
      </p:sp>
      <p:sp>
        <p:nvSpPr>
          <p:cNvPr id="37" name="Text Box 258"/>
          <p:cNvSpPr txBox="1">
            <a:spLocks noChangeArrowheads="1"/>
          </p:cNvSpPr>
          <p:nvPr/>
        </p:nvSpPr>
        <p:spPr bwMode="gray">
          <a:xfrm>
            <a:off x="1979712" y="1628800"/>
            <a:ext cx="7020272" cy="98488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lvl="0" eaLnBrk="0" hangingPunct="0"/>
            <a:r>
              <a:rPr lang="ru-RU" dirty="0" smtClean="0">
                <a:latin typeface="Arial" pitchFamily="34" charset="0"/>
                <a:cs typeface="Arial" pitchFamily="34" charset="0"/>
              </a:rPr>
              <a:t>Личные данные (п.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1.1 – 1.12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)      </a:t>
            </a:r>
            <a:r>
              <a:rPr lang="ru-RU" sz="1600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обязательны для заполнения </a:t>
            </a:r>
          </a:p>
          <a:p>
            <a:pPr lvl="0" eaLnBrk="0" hangingPunct="0"/>
            <a:r>
              <a:rPr lang="ru-RU" sz="1600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 соответствии  с документами педагога (паспорт, диплом и т.д.)!</a:t>
            </a:r>
            <a:endParaRPr lang="ru-RU" sz="16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eaLnBrk="0" hangingPunct="0"/>
            <a:endParaRPr lang="en-US" sz="2400" dirty="0">
              <a:solidFill>
                <a:schemeClr val="bg2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38" name="Text Box 259"/>
          <p:cNvSpPr txBox="1">
            <a:spLocks noChangeArrowheads="1"/>
          </p:cNvSpPr>
          <p:nvPr/>
        </p:nvSpPr>
        <p:spPr bwMode="gray">
          <a:xfrm>
            <a:off x="1343000" y="1898182"/>
            <a:ext cx="35401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 dirty="0">
                <a:solidFill>
                  <a:srgbClr val="FFFFFF"/>
                </a:solidFill>
                <a:latin typeface="Arial" charset="0"/>
              </a:rPr>
              <a:t>1</a:t>
            </a:r>
          </a:p>
        </p:txBody>
      </p:sp>
      <p:sp>
        <p:nvSpPr>
          <p:cNvPr id="39" name="Line 260"/>
          <p:cNvSpPr>
            <a:spLocks noChangeShapeType="1"/>
          </p:cNvSpPr>
          <p:nvPr/>
        </p:nvSpPr>
        <p:spPr bwMode="gray">
          <a:xfrm>
            <a:off x="1571600" y="3269782"/>
            <a:ext cx="4224536" cy="0"/>
          </a:xfrm>
          <a:prstGeom prst="line">
            <a:avLst/>
          </a:prstGeom>
          <a:noFill/>
          <a:ln w="25400">
            <a:solidFill>
              <a:schemeClr val="accent4">
                <a:lumMod val="75000"/>
              </a:schemeClr>
            </a:solidFill>
            <a:prstDash val="sysDot"/>
            <a:round/>
            <a:headEnd/>
            <a:tailEnd type="oval" w="med" len="med"/>
          </a:ln>
          <a:effectLst/>
        </p:spPr>
        <p:txBody>
          <a:bodyPr wrap="none" anchor="ctr"/>
          <a:lstStyle/>
          <a:p>
            <a:endParaRPr lang="ru-RU">
              <a:ln>
                <a:solidFill>
                  <a:schemeClr val="accent6">
                    <a:lumMod val="60000"/>
                    <a:lumOff val="40000"/>
                  </a:schemeClr>
                </a:solidFill>
              </a:ln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43" name="Rectangle 261"/>
          <p:cNvSpPr>
            <a:spLocks noChangeArrowheads="1"/>
          </p:cNvSpPr>
          <p:nvPr/>
        </p:nvSpPr>
        <p:spPr bwMode="gray">
          <a:xfrm rot="3419336">
            <a:off x="1287437" y="2693520"/>
            <a:ext cx="479425" cy="520700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PerspectiveFront">
              <a:rot lat="0" lon="1500000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2"/>
            </a:extrusionClr>
          </a:sp3d>
        </p:spPr>
        <p:txBody>
          <a:bodyPr wrap="none" anchor="ctr">
            <a:flatTx/>
          </a:bodyPr>
          <a:lstStyle/>
          <a:p>
            <a:endParaRPr lang="ru-RU"/>
          </a:p>
        </p:txBody>
      </p:sp>
      <p:sp>
        <p:nvSpPr>
          <p:cNvPr id="44" name="Text Box 262"/>
          <p:cNvSpPr txBox="1">
            <a:spLocks noChangeArrowheads="1"/>
          </p:cNvSpPr>
          <p:nvPr/>
        </p:nvSpPr>
        <p:spPr bwMode="gray">
          <a:xfrm>
            <a:off x="1343000" y="2736382"/>
            <a:ext cx="35401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>
                <a:solidFill>
                  <a:srgbClr val="FFFFFF"/>
                </a:solidFill>
                <a:latin typeface="Arial" charset="0"/>
              </a:rPr>
              <a:t>2</a:t>
            </a:r>
          </a:p>
        </p:txBody>
      </p:sp>
      <p:sp>
        <p:nvSpPr>
          <p:cNvPr id="45" name="Line 263"/>
          <p:cNvSpPr>
            <a:spLocks noChangeShapeType="1"/>
          </p:cNvSpPr>
          <p:nvPr/>
        </p:nvSpPr>
        <p:spPr bwMode="gray">
          <a:xfrm>
            <a:off x="1573188" y="4106396"/>
            <a:ext cx="4222948" cy="0"/>
          </a:xfrm>
          <a:prstGeom prst="line">
            <a:avLst/>
          </a:prstGeom>
          <a:noFill/>
          <a:ln w="25400">
            <a:solidFill>
              <a:schemeClr val="accent4">
                <a:lumMod val="75000"/>
              </a:schemeClr>
            </a:solidFill>
            <a:prstDash val="sysDot"/>
            <a:round/>
            <a:headEnd/>
            <a:tailEnd type="oval" w="med" len="med"/>
          </a:ln>
          <a:effectLst/>
        </p:spPr>
        <p:txBody>
          <a:bodyPr wrap="none" anchor="ctr"/>
          <a:lstStyle/>
          <a:p>
            <a:endParaRPr lang="ru-RU">
              <a:ln>
                <a:solidFill>
                  <a:schemeClr val="accent6">
                    <a:lumMod val="60000"/>
                    <a:lumOff val="40000"/>
                  </a:schemeClr>
                </a:solidFill>
              </a:ln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46" name="Rectangle 264"/>
          <p:cNvSpPr>
            <a:spLocks noChangeArrowheads="1"/>
          </p:cNvSpPr>
          <p:nvPr/>
        </p:nvSpPr>
        <p:spPr bwMode="gray">
          <a:xfrm rot="3419336">
            <a:off x="1287437" y="3531720"/>
            <a:ext cx="479425" cy="520700"/>
          </a:xfrm>
          <a:prstGeom prst="rect">
            <a:avLst/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PerspectiveFront">
              <a:rot lat="0" lon="1500000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chemeClr val="hlink"/>
            </a:extrusionClr>
          </a:sp3d>
        </p:spPr>
        <p:txBody>
          <a:bodyPr wrap="none" anchor="ctr">
            <a:flatTx/>
          </a:bodyPr>
          <a:lstStyle/>
          <a:p>
            <a:endParaRPr lang="ru-RU"/>
          </a:p>
        </p:txBody>
      </p:sp>
      <p:sp>
        <p:nvSpPr>
          <p:cNvPr id="47" name="Text Box 265"/>
          <p:cNvSpPr txBox="1">
            <a:spLocks noChangeArrowheads="1"/>
          </p:cNvSpPr>
          <p:nvPr/>
        </p:nvSpPr>
        <p:spPr bwMode="gray">
          <a:xfrm>
            <a:off x="1343000" y="3574582"/>
            <a:ext cx="35401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 dirty="0">
                <a:solidFill>
                  <a:srgbClr val="FFFFFF"/>
                </a:solidFill>
                <a:latin typeface="Arial" charset="0"/>
              </a:rPr>
              <a:t>3</a:t>
            </a:r>
          </a:p>
        </p:txBody>
      </p:sp>
      <p:sp>
        <p:nvSpPr>
          <p:cNvPr id="48" name="Line 266"/>
          <p:cNvSpPr>
            <a:spLocks noChangeShapeType="1"/>
          </p:cNvSpPr>
          <p:nvPr/>
        </p:nvSpPr>
        <p:spPr bwMode="gray">
          <a:xfrm>
            <a:off x="1571600" y="5806607"/>
            <a:ext cx="4224536" cy="0"/>
          </a:xfrm>
          <a:prstGeom prst="line">
            <a:avLst/>
          </a:prstGeom>
          <a:noFill/>
          <a:ln w="25400">
            <a:solidFill>
              <a:schemeClr val="accent4">
                <a:lumMod val="75000"/>
              </a:schemeClr>
            </a:solidFill>
            <a:prstDash val="sysDot"/>
            <a:round/>
            <a:headEnd/>
            <a:tailEnd type="oval" w="med" len="med"/>
          </a:ln>
          <a:effectLst/>
        </p:spPr>
        <p:txBody>
          <a:bodyPr wrap="none" anchor="ctr"/>
          <a:lstStyle/>
          <a:p>
            <a:endParaRPr lang="ru-RU">
              <a:ln>
                <a:solidFill>
                  <a:schemeClr val="accent6">
                    <a:lumMod val="60000"/>
                    <a:lumOff val="40000"/>
                  </a:schemeClr>
                </a:solidFill>
              </a:ln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49" name="Rectangle 267"/>
          <p:cNvSpPr>
            <a:spLocks noChangeArrowheads="1"/>
          </p:cNvSpPr>
          <p:nvPr/>
        </p:nvSpPr>
        <p:spPr bwMode="ltGray">
          <a:xfrm rot="3419336">
            <a:off x="1287437" y="5230345"/>
            <a:ext cx="479425" cy="520700"/>
          </a:xfrm>
          <a:prstGeom prst="rect">
            <a:avLst/>
          </a:prstGeom>
          <a:gradFill rotWithShape="1">
            <a:gsLst>
              <a:gs pos="0">
                <a:srgbClr val="990099"/>
              </a:gs>
              <a:gs pos="100000">
                <a:srgbClr val="990099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PerspectiveFront">
              <a:rot lat="0" lon="1500000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rgbClr val="990099"/>
            </a:extrusionClr>
          </a:sp3d>
        </p:spPr>
        <p:txBody>
          <a:bodyPr wrap="none" anchor="ctr">
            <a:flatTx/>
          </a:bodyPr>
          <a:lstStyle/>
          <a:p>
            <a:endParaRPr lang="ru-RU"/>
          </a:p>
        </p:txBody>
      </p:sp>
      <p:sp>
        <p:nvSpPr>
          <p:cNvPr id="50" name="Text Box 268"/>
          <p:cNvSpPr txBox="1">
            <a:spLocks noChangeArrowheads="1"/>
          </p:cNvSpPr>
          <p:nvPr/>
        </p:nvSpPr>
        <p:spPr bwMode="gray">
          <a:xfrm>
            <a:off x="1343000" y="5273207"/>
            <a:ext cx="35401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 dirty="0">
                <a:solidFill>
                  <a:srgbClr val="FFFFFF"/>
                </a:solidFill>
                <a:latin typeface="Arial" charset="0"/>
              </a:rPr>
              <a:t>5</a:t>
            </a:r>
          </a:p>
        </p:txBody>
      </p:sp>
      <p:sp>
        <p:nvSpPr>
          <p:cNvPr id="51" name="Text Box 269"/>
          <p:cNvSpPr txBox="1">
            <a:spLocks noChangeArrowheads="1"/>
          </p:cNvSpPr>
          <p:nvPr/>
        </p:nvSpPr>
        <p:spPr bwMode="gray">
          <a:xfrm>
            <a:off x="2051720" y="2420888"/>
            <a:ext cx="6552728" cy="113877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lvl="0" eaLnBrk="0" hangingPunct="0"/>
            <a:r>
              <a:rPr lang="ru-RU" dirty="0" smtClean="0">
                <a:latin typeface="Arial" pitchFamily="34" charset="0"/>
                <a:cs typeface="Arial" pitchFamily="34" charset="0"/>
              </a:rPr>
              <a:t>Сведения о профессиональном рейтинге и достижениях за последние 5 лет (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2.1 – 2.8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)  </a:t>
            </a:r>
            <a:r>
              <a:rPr lang="ru-RU" sz="1600" i="1" dirty="0" smtClean="0">
                <a:solidFill>
                  <a:srgbClr val="FF0000"/>
                </a:solidFill>
                <a:latin typeface="Arial" charset="0"/>
              </a:rPr>
              <a:t>Заполняются выборочно, в зависимости от должности педагога, лишние таблицы убираются, нумерация таблиц сохраняется</a:t>
            </a:r>
            <a:endParaRPr lang="en-US" sz="1600" i="1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52" name="Text Box 270"/>
          <p:cNvSpPr txBox="1">
            <a:spLocks noChangeArrowheads="1"/>
          </p:cNvSpPr>
          <p:nvPr/>
        </p:nvSpPr>
        <p:spPr bwMode="gray">
          <a:xfrm>
            <a:off x="2051721" y="3501009"/>
            <a:ext cx="6696744" cy="6463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2628" lvl="0" indent="-342900"/>
            <a:r>
              <a:rPr lang="ru-RU" dirty="0" smtClean="0">
                <a:latin typeface="Arial" pitchFamily="34" charset="0"/>
                <a:cs typeface="Arial" pitchFamily="34" charset="0"/>
              </a:rPr>
              <a:t>Результаты учебно-воспитательной работы за  последние               </a:t>
            </a:r>
          </a:p>
          <a:p>
            <a:pPr marL="452628" indent="-342900"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3-5 лет (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3.1 – 3.12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)</a:t>
            </a:r>
          </a:p>
        </p:txBody>
      </p:sp>
      <p:sp>
        <p:nvSpPr>
          <p:cNvPr id="53" name="Text Box 271"/>
          <p:cNvSpPr txBox="1">
            <a:spLocks noChangeArrowheads="1"/>
          </p:cNvSpPr>
          <p:nvPr/>
        </p:nvSpPr>
        <p:spPr bwMode="gray">
          <a:xfrm>
            <a:off x="2123728" y="4149080"/>
            <a:ext cx="7020272" cy="92333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ru-RU" dirty="0" smtClean="0">
                <a:latin typeface="Arial" pitchFamily="34" charset="0"/>
                <a:cs typeface="Arial" pitchFamily="34" charset="0"/>
              </a:rPr>
              <a:t>Эффективность использования современных информационных технологий,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мультимедийных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средств в профессиональной деятельности, образовательной практике (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3.23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)</a:t>
            </a:r>
            <a:endParaRPr lang="en-US" sz="2400" dirty="0">
              <a:solidFill>
                <a:schemeClr val="bg2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54" name="Text Box 272"/>
          <p:cNvSpPr txBox="1">
            <a:spLocks noChangeArrowheads="1"/>
          </p:cNvSpPr>
          <p:nvPr/>
        </p:nvSpPr>
        <p:spPr bwMode="gray">
          <a:xfrm>
            <a:off x="2123728" y="5336707"/>
            <a:ext cx="6192688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Рекомендации.        Заключение.         Подписи</a:t>
            </a:r>
            <a:r>
              <a:rPr lang="ru-RU" dirty="0" smtClean="0"/>
              <a:t>.</a:t>
            </a:r>
            <a:endParaRPr lang="en-US" dirty="0">
              <a:solidFill>
                <a:schemeClr val="bg2">
                  <a:lumMod val="50000"/>
                </a:schemeClr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4302434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6264696" cy="501147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schemeClr val="tx1"/>
                </a:solidFill>
              </a:rPr>
              <a:t>Раздел1.</a:t>
            </a:r>
            <a:r>
              <a:rPr lang="ru-RU" dirty="0" smtClean="0"/>
              <a:t> Личные данные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620688"/>
            <a:ext cx="8712968" cy="5616624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  <a:buNone/>
            </a:pPr>
            <a:r>
              <a:rPr lang="ru-RU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Смотрите  рекомендации в:</a:t>
            </a:r>
            <a:endParaRPr lang="ru-RU" sz="1600" i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None/>
            </a:pPr>
            <a:r>
              <a:rPr lang="ru-RU" sz="1600" u="sng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  <a:hlinkClick r:id="rId2"/>
              </a:rPr>
              <a:t>Форма карты результативности с </a:t>
            </a:r>
            <a:r>
              <a:rPr lang="ru-RU" sz="1600" u="sng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  <a:hlinkClick r:id="rId2"/>
              </a:rPr>
              <a:t>разъяснениями.docx</a:t>
            </a:r>
            <a:r>
              <a:rPr lang="ru-RU" sz="1600" u="sng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lnSpc>
                <a:spcPct val="80000"/>
              </a:lnSpc>
              <a:buNone/>
            </a:pPr>
            <a:r>
              <a:rPr lang="ru-RU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там даны образцы записей</a:t>
            </a:r>
          </a:p>
          <a:p>
            <a:pPr>
              <a:lnSpc>
                <a:spcPct val="80000"/>
              </a:lnSpc>
              <a:buNone/>
            </a:pP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1.4. Должность</a:t>
            </a:r>
          </a:p>
          <a:p>
            <a:pPr>
              <a:lnSpc>
                <a:spcPct val="80000"/>
              </a:lnSpc>
              <a:buNone/>
            </a:pP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1.5. Место работы </a:t>
            </a:r>
          </a:p>
          <a:p>
            <a:pPr>
              <a:lnSpc>
                <a:spcPct val="80000"/>
              </a:lnSpc>
              <a:buNone/>
            </a:pPr>
            <a:r>
              <a:rPr lang="ru-RU" sz="1600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указывается полное наименование </a:t>
            </a:r>
          </a:p>
          <a:p>
            <a:pPr>
              <a:lnSpc>
                <a:spcPct val="80000"/>
              </a:lnSpc>
              <a:buNone/>
            </a:pPr>
            <a:r>
              <a:rPr lang="ru-RU" sz="1600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образовательной организации в </a:t>
            </a:r>
          </a:p>
          <a:p>
            <a:pPr>
              <a:lnSpc>
                <a:spcPct val="80000"/>
              </a:lnSpc>
              <a:buNone/>
            </a:pPr>
            <a:r>
              <a:rPr lang="ru-RU" sz="1600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соответствии с Уставом учреждения</a:t>
            </a:r>
            <a:r>
              <a:rPr lang="ru-RU" sz="1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,</a:t>
            </a:r>
          </a:p>
          <a:p>
            <a:pPr>
              <a:lnSpc>
                <a:spcPct val="80000"/>
              </a:lnSpc>
              <a:buNone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 какого года работает в данном учреждении</a:t>
            </a:r>
          </a:p>
          <a:p>
            <a:pPr>
              <a:lnSpc>
                <a:spcPct val="80000"/>
              </a:lnSpc>
              <a:buNone/>
            </a:pP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1.6. Населенный пункт</a:t>
            </a:r>
          </a:p>
          <a:p>
            <a:pPr>
              <a:lnSpc>
                <a:spcPct val="80000"/>
              </a:lnSpc>
              <a:buNone/>
            </a:pPr>
            <a:r>
              <a:rPr lang="ru-RU" sz="16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Кировский район муниципального </a:t>
            </a:r>
          </a:p>
          <a:p>
            <a:pPr>
              <a:lnSpc>
                <a:spcPct val="80000"/>
              </a:lnSpc>
              <a:buNone/>
            </a:pPr>
            <a:r>
              <a:rPr lang="ru-RU" sz="16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образования  «г. Казань»</a:t>
            </a:r>
          </a:p>
          <a:p>
            <a:pPr>
              <a:lnSpc>
                <a:spcPct val="80000"/>
              </a:lnSpc>
              <a:buNone/>
            </a:pP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1.9. Образование (уровень образования, </a:t>
            </a:r>
          </a:p>
          <a:p>
            <a:pPr>
              <a:lnSpc>
                <a:spcPct val="80000"/>
              </a:lnSpc>
              <a:buNone/>
            </a:pP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Наименование  учреждения высшего, среднего </a:t>
            </a:r>
          </a:p>
          <a:p>
            <a:pPr>
              <a:lnSpc>
                <a:spcPct val="80000"/>
              </a:lnSpc>
              <a:buNone/>
            </a:pP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Профессионального образования, квалификация по </a:t>
            </a:r>
          </a:p>
          <a:p>
            <a:pPr>
              <a:lnSpc>
                <a:spcPct val="80000"/>
              </a:lnSpc>
              <a:buNone/>
            </a:pP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диплому, реквизиты диплома с указанием даты выдачи)</a:t>
            </a:r>
          </a:p>
          <a:p>
            <a:pPr>
              <a:lnSpc>
                <a:spcPct val="80000"/>
              </a:lnSpc>
              <a:buNone/>
            </a:pP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Заполняется в соответствии  с данными Диплома педагога.</a:t>
            </a:r>
            <a:endParaRPr lang="ru-RU" sz="1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None/>
            </a:pP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1.10. Повышение квалификации</a:t>
            </a:r>
          </a:p>
          <a:p>
            <a:pPr>
              <a:lnSpc>
                <a:spcPct val="80000"/>
              </a:lnSpc>
              <a:buNone/>
            </a:pP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1.11. Квалификационная категория (имеющаяся), </a:t>
            </a:r>
          </a:p>
          <a:p>
            <a:pPr>
              <a:lnSpc>
                <a:spcPct val="120000"/>
              </a:lnSpc>
              <a:buNone/>
            </a:pP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дата присвоения и окончания срока действия квалификационной категории.</a:t>
            </a:r>
            <a:b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ru-RU" sz="16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Высшая  квалификационная категория по должности «воспитатель», дата присвоения 23.12.2016г. (Приказ Министерства образования и науки Республики Татарстан  № под-2430/16 от 23.12.2016 года), срок действия до 23.12.2021г.</a:t>
            </a:r>
            <a:endParaRPr lang="ru-RU" sz="1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buNone/>
            </a:pP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endParaRPr lang="ru-RU" sz="1600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6591" t="21913" r="25786" b="6628"/>
          <a:stretch/>
        </p:blipFill>
        <p:spPr bwMode="auto">
          <a:xfrm>
            <a:off x="5652120" y="764704"/>
            <a:ext cx="3099404" cy="3326372"/>
          </a:xfrm>
          <a:prstGeom prst="rect">
            <a:avLst/>
          </a:prstGeom>
          <a:noFill/>
          <a:ln>
            <a:solidFill>
              <a:srgbClr val="0070C0"/>
            </a:solidFill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91549"/>
            <a:ext cx="7992888" cy="1077211"/>
          </a:xfrm>
        </p:spPr>
        <p:txBody>
          <a:bodyPr>
            <a:noAutofit/>
          </a:bodyPr>
          <a:lstStyle/>
          <a:p>
            <a:pPr lvl="0"/>
            <a:r>
              <a:rPr lang="ru-RU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ru-RU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ru-RU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Раздел </a:t>
            </a:r>
            <a:r>
              <a:rPr lang="ru-RU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2.</a:t>
            </a:r>
            <a:r>
              <a:rPr lang="ru-RU" sz="2800" b="1" dirty="0" smtClean="0"/>
              <a:t>Сведения о профессиональном рейтинге и достижениях за последние 5 </a:t>
            </a:r>
            <a:r>
              <a:rPr lang="ru-RU" sz="2800" b="1" dirty="0" smtClean="0"/>
              <a:t>лет</a:t>
            </a:r>
            <a:br>
              <a:rPr lang="ru-RU" sz="2800" b="1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2.2</a:t>
            </a:r>
            <a:r>
              <a:rPr lang="ru-RU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Руководство проблемными группами, временными творческими коллективами (или участие  в проблемных группах, временных творческих коллективах)</a:t>
            </a:r>
            <a:endParaRPr lang="ru-RU" sz="20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51520" y="2348880"/>
          <a:ext cx="8641011" cy="39017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51064"/>
                <a:gridCol w="1819880"/>
                <a:gridCol w="1970067"/>
              </a:tblGrid>
              <a:tr h="817656">
                <a:tc>
                  <a:txBody>
                    <a:bodyPr/>
                    <a:lstStyle/>
                    <a:p>
                      <a:pPr marL="4572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Уровень (образовательное учреждение, район, город)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890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Уровень (образовательное учреждение, </a:t>
                      </a:r>
                    </a:p>
                    <a:p>
                      <a:pPr marL="17145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район, город)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5250" algn="l"/>
                        </a:tabLst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Сроки руководства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Руководитель творческой группы по подготовке к конкурсу «Зеленый огонек  - 2018»</a:t>
                      </a:r>
                      <a:r>
                        <a:rPr lang="ru-RU" sz="1400" i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(Приказ №___ от 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Образовательное учреждение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2017-2018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69547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Участник районного методического объединения воспитателей ДОО по направлению «Познавательное развитие детей дошкольного возраста»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Район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 2019 по настоящее время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108585" algn="just">
                        <a:spcBef>
                          <a:spcPts val="37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Участник рабочей группы педагогов ДОУ №</a:t>
                      </a:r>
                      <a:r>
                        <a:rPr lang="ru-RU" sz="14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500</a:t>
                      </a:r>
                    </a:p>
                    <a:p>
                      <a:pPr marL="108585" algn="l">
                        <a:spcBef>
                          <a:spcPts val="37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ru-RU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по осуществлению «Мониторинга качества дошкольного  образования детей от 3 до 7 лет </a:t>
                      </a:r>
                      <a:endParaRPr lang="ru-RU" sz="1400" dirty="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marL="108585" algn="just">
                        <a:spcBef>
                          <a:spcPts val="37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в </a:t>
                      </a:r>
                      <a:r>
                        <a:rPr lang="ru-RU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субъектах РФ в экспериментальном режиме», организованного Национальным </a:t>
                      </a:r>
                      <a:r>
                        <a:rPr lang="ru-RU" sz="14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институтом</a:t>
                      </a:r>
                    </a:p>
                    <a:p>
                      <a:pPr marL="108585" algn="just">
                        <a:spcBef>
                          <a:spcPts val="37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качества </a:t>
                      </a:r>
                      <a:r>
                        <a:rPr lang="ru-RU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образования, </a:t>
                      </a:r>
                      <a:r>
                        <a:rPr lang="ru-RU" sz="14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г.Москва  </a:t>
                      </a:r>
                      <a:r>
                        <a:rPr lang="ru-RU" sz="1400" i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(Приказ №__ от ___)</a:t>
                      </a:r>
                      <a:r>
                        <a:rPr lang="ru-RU" sz="14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.</a:t>
                      </a:r>
                      <a:endParaRPr lang="ru-RU" sz="1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0" indent="0" algn="ctr">
                        <a:spcBef>
                          <a:spcPts val="37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Образовательное учреждение 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06095" algn="l">
                        <a:spcBef>
                          <a:spcPts val="370"/>
                        </a:spcBef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2020</a:t>
                      </a:r>
                      <a:endParaRPr lang="ru-RU" sz="1400" b="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7344816" cy="1224136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2.3. Участие в экспертных комиссиях, экспертных советах</a:t>
            </a:r>
            <a:endParaRPr lang="ru-RU" sz="24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50823" y="1502652"/>
          <a:ext cx="8713666" cy="42306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05109"/>
                <a:gridCol w="1340453"/>
                <a:gridCol w="968104"/>
              </a:tblGrid>
              <a:tr h="513541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Наименование и функции комиссии, наименование учреждения, при которой создана комиссия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8890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Уровень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endParaRPr lang="ru-RU" sz="1400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8890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Сроки участия</a:t>
                      </a:r>
                      <a:endParaRPr lang="ru-RU" sz="1400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1049917">
                <a:tc>
                  <a:txBody>
                    <a:bodyPr/>
                    <a:lstStyle/>
                    <a:p>
                      <a:pPr marL="8890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i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Член жюри муниципального этапа Всероссийского конкурса детского рисунка  «Мы за мир».( Приказ  УО ИКМО г.Казани по Кировскому и Московскому районам «Об организации работы жюри муниципального этапа Всероссийского</a:t>
                      </a:r>
                      <a:r>
                        <a:rPr lang="ru-RU" sz="1400" i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конкурса «Мы за мир» </a:t>
                      </a:r>
                      <a:r>
                        <a:rPr lang="ru-RU" sz="1400" i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№729 от 14.11.2017г</a:t>
                      </a:r>
                      <a:r>
                        <a:rPr lang="ru-RU" sz="1400" i="0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.) 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Район</a:t>
                      </a:r>
                      <a:endParaRPr lang="ru-RU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890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2017</a:t>
                      </a:r>
                      <a:endParaRPr lang="ru-RU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1729">
                <a:tc>
                  <a:txBody>
                    <a:bodyPr/>
                    <a:lstStyle/>
                    <a:p>
                      <a:pPr marL="95250" indent="36195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Член экспертной группы </a:t>
                      </a:r>
                      <a:r>
                        <a:rPr lang="ru-RU" sz="1400" i="0" dirty="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Муниципального автономного дошкольного образовательного учреждения «Центр развития ребенка – Детский сад </a:t>
                      </a:r>
                      <a:r>
                        <a:rPr lang="ru-RU" sz="1400" i="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№___»</a:t>
                      </a:r>
                      <a:r>
                        <a:rPr lang="ru-RU" sz="14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ru-RU" sz="1400" i="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по организации тематического контроля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Образовательное учреждение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890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2017-2021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7313">
                <a:tc>
                  <a:txBody>
                    <a:bodyPr/>
                    <a:lstStyle/>
                    <a:p>
                      <a:pPr marL="8890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Эксперт республиканской аттестационной комиссии (Приказ </a:t>
                      </a:r>
                      <a:r>
                        <a:rPr lang="ru-RU" sz="1400" i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МОиН</a:t>
                      </a:r>
                      <a:r>
                        <a:rPr lang="ru-RU" sz="1400" i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РТ №___ от ___)</a:t>
                      </a:r>
                      <a:endParaRPr lang="ru-RU" sz="1400" i="0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Республика</a:t>
                      </a:r>
                      <a:endParaRPr lang="ru-RU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890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2017-2021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18104">
                <a:tc>
                  <a:txBody>
                    <a:bodyPr/>
                    <a:lstStyle/>
                    <a:p>
                      <a:pPr marL="8890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Председатель аттестационной комиссия </a:t>
                      </a:r>
                      <a:r>
                        <a:rPr lang="ru-RU" sz="1400" i="0" dirty="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Муниципального автономного дошкольного образовательного учреждения «Центр развития ребенка – Детский сад №88» Кировского района г.Казани </a:t>
                      </a:r>
                      <a:r>
                        <a:rPr lang="ru-RU" sz="1400" i="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для организации и проведения аттестации педагогических работников с целью подтверждения соответствия занимаемой </a:t>
                      </a:r>
                      <a:r>
                        <a:rPr lang="ru-RU" sz="14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должности </a:t>
                      </a:r>
                      <a:r>
                        <a:rPr lang="ru-RU" sz="1400" i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(Приказ №___ от ___)</a:t>
                      </a:r>
                      <a:r>
                        <a:rPr lang="ru-RU" sz="14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.</a:t>
                      </a:r>
                      <a:endParaRPr lang="ru-RU" sz="1400" i="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09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Образовательное учреждение 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2017-2021</a:t>
                      </a:r>
                      <a:endParaRPr lang="ru-RU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91549"/>
            <a:ext cx="8208912" cy="1941307"/>
          </a:xfrm>
        </p:spPr>
        <p:txBody>
          <a:bodyPr>
            <a:normAutofit fontScale="90000"/>
          </a:bodyPr>
          <a:lstStyle/>
          <a:p>
            <a:pPr marL="45720" indent="0"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2.4. Распространение педагогического опыта за период (3-5 лет), предшествующий аттестации</a:t>
            </a:r>
            <a:br>
              <a:rPr lang="ru-RU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ru-RU" sz="2200" b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2.4.1. Проведенные открытые занятия, мероприятия</a:t>
            </a:r>
            <a:r>
              <a:rPr lang="ru-RU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r>
              <a:rPr lang="ru-RU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Открытые занятия, досуги и другие образовательные и воспитательные мероприятия  с воспитанниками, мастер-классы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400" dirty="0" smtClean="0">
                <a:latin typeface="Arial" pitchFamily="34" charset="0"/>
                <a:cs typeface="Arial" pitchFamily="34" charset="0"/>
              </a:rPr>
            </a:br>
            <a:endParaRPr lang="ru-RU" sz="24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50824" y="1916113"/>
          <a:ext cx="8569647" cy="46687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8769"/>
                <a:gridCol w="1358111"/>
                <a:gridCol w="1296144"/>
                <a:gridCol w="4968552"/>
                <a:gridCol w="648071"/>
              </a:tblGrid>
              <a:tr h="370840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№</a:t>
                      </a:r>
                      <a:endParaRPr lang="ru-RU" sz="1100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Тема, класс (группа, курс)</a:t>
                      </a:r>
                      <a:endParaRPr lang="ru-RU" sz="1100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Уровень </a:t>
                      </a:r>
                      <a:endParaRPr lang="ru-RU" sz="1100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/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Вид, тематика, место проведения методического мероприятия, в рамках которого проводилось открытый урок, занятие, мероприятие (заседание методического объединения, предметная неделя, семинар, конкурс и др.)</a:t>
                      </a:r>
                      <a:endParaRPr lang="ru-RU" sz="1100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Дата</a:t>
                      </a:r>
                      <a:endParaRPr lang="ru-RU" sz="1100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1.</a:t>
                      </a:r>
                      <a:endParaRPr lang="ru-RU" sz="1100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just" defTabSz="1077913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«Репортаж из научной лаборатории», подготовительная к школе группа</a:t>
                      </a:r>
                      <a:endParaRPr lang="ru-RU" sz="1100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Республиканский </a:t>
                      </a:r>
                      <a:endParaRPr lang="ru-RU" sz="1100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t-RU" sz="11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Игровая образовательная ситуация </a:t>
                      </a:r>
                      <a:r>
                        <a:rPr lang="ru-RU" sz="11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в рамках семинара-практикума по теме «Знакомство детей дошкольного возраста с профессиями ближайшего социума как пропедевтика профориентации» для воспитателей дошкольных образовательных организаций </a:t>
                      </a:r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РТ, </a:t>
                      </a:r>
                      <a:r>
                        <a:rPr lang="ru-RU" sz="11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организованного К(П)ФУ в </a:t>
                      </a:r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МБДОУ «Детский </a:t>
                      </a:r>
                      <a:r>
                        <a:rPr lang="ru-RU" sz="11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сад № </a:t>
                      </a:r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30» </a:t>
                      </a:r>
                      <a:r>
                        <a:rPr lang="ru-RU" sz="11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Кировского района г.Казани</a:t>
                      </a:r>
                      <a:endParaRPr lang="ru-RU" sz="1100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2018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2.</a:t>
                      </a:r>
                      <a:endParaRPr lang="ru-RU"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525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«Дело мастеров боится», участники семинара-практикума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Город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t-RU" sz="1100" dirty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Треннинг </a:t>
                      </a:r>
                      <a:r>
                        <a:rPr lang="ru-RU" sz="1100" dirty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в рамках семинара-практикума для руководителей и старших воспитателей ДОО г.Казани по теме «Создание условий для развития профессиональной компетенции педагогов ДОО в разрезе деятельности экспериментальной </a:t>
                      </a:r>
                      <a:r>
                        <a:rPr lang="ru-RU" sz="1100" dirty="0" err="1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стажировочной</a:t>
                      </a:r>
                      <a:r>
                        <a:rPr lang="ru-RU" sz="1100" dirty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площадки базового детского сада», организованного Управлением образования исполнительного комитета муниципального образования г. Казани  в МАДОУ «ЦРР - Детский сад №88» Кировского района г.Казани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2019</a:t>
                      </a:r>
                      <a:endParaRPr lang="ru-RU" sz="1100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3.</a:t>
                      </a:r>
                      <a:endParaRPr lang="ru-RU"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525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«</a:t>
                      </a:r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Дударь»,</a:t>
                      </a:r>
                      <a:r>
                        <a:rPr lang="ru-RU" sz="11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подготовительная </a:t>
                      </a:r>
                      <a:r>
                        <a:rPr lang="ru-RU" sz="1100" dirty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к школе группа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Район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Мастер – класс на  семинаре – практикуме  теме «Повышение познавательной деятельности дошкольников средствами  страноведения» в рамках муниципального методического объединения  воспитателей дошкольных образовательных организаций Кировского и Московского районов г.Казани, организованном Отделом образования Управлением образования исполнительного комитета муниципального образования г. Казани по Кировскому и Московскому районам в МАДОУ «Детский сад №288» Кировского района г.Казани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2021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91549"/>
            <a:ext cx="8208912" cy="933195"/>
          </a:xfrm>
        </p:spPr>
        <p:txBody>
          <a:bodyPr>
            <a:normAutofit fontScale="90000"/>
          </a:bodyPr>
          <a:lstStyle/>
          <a:p>
            <a:r>
              <a:rPr lang="ru-RU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2.4.2. Проведение,  участие в семинарах  </a:t>
            </a:r>
            <a:br>
              <a:rPr lang="ru-RU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выступления из опыта, презентация дидактического</a:t>
            </a:r>
            <a:b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и методического инструментария и т.п.</a:t>
            </a:r>
            <a:r>
              <a:rPr lang="ru-RU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67544" y="1340768"/>
          <a:ext cx="8209607" cy="50474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9673"/>
                <a:gridCol w="1570402"/>
                <a:gridCol w="1427638"/>
                <a:gridCol w="3998075"/>
                <a:gridCol w="713819"/>
              </a:tblGrid>
              <a:tr h="291202">
                <a:tc>
                  <a:txBody>
                    <a:bodyPr/>
                    <a:lstStyle/>
                    <a:p>
                      <a:pPr marL="8890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№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Тема выступления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Уровень</a:t>
                      </a:r>
                      <a:endParaRPr lang="ru-RU" sz="1200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8890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Тема семинара, кем и для кого организован, место проведения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Дата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1443659">
                <a:tc>
                  <a:txBody>
                    <a:bodyPr/>
                    <a:lstStyle/>
                    <a:p>
                      <a:pPr marL="69850" lvl="0" indent="254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1.</a:t>
                      </a:r>
                      <a:endParaRPr lang="ru-RU" sz="1200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525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С.Маршак «Почта»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Республиканский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t-RU" sz="1200" dirty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Презентация авторского буктрейлера 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в рамках семинара-практикума по теме «Содержание и организация образовательного процесса в дошкольной образовательной организации. Профессиональная компетентность воспитателя в свете новых требований ФГОС» 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организованного НОУ ДПО «Центр социально-гуманитарного образования» для 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воспитателей - слушателей курсов повышения квалификации, 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в 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МАДОУ «Детский сад № 288» Кировского района г.Казани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2017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4861">
                <a:tc>
                  <a:txBody>
                    <a:bodyPr/>
                    <a:lstStyle/>
                    <a:p>
                      <a:pPr marL="228600" indent="-228600">
                        <a:buFont typeface="+mj-lt"/>
                        <a:buNone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2.</a:t>
                      </a:r>
                      <a:endParaRPr lang="ru-RU" sz="12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525"/>
                        </a:spcAft>
                      </a:pPr>
                      <a:r>
                        <a:rPr lang="ru-RU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«Сопровождение </a:t>
                      </a:r>
                      <a:r>
                        <a:rPr lang="ru-RU" sz="12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процесса адаптации детей раннего возраста к ДОУ»</a:t>
                      </a:r>
                      <a:endParaRPr lang="ru-RU" sz="11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Район</a:t>
                      </a:r>
                      <a:endParaRPr lang="ru-RU" sz="11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Выступление </a:t>
                      </a:r>
                      <a:r>
                        <a:rPr lang="ru-RU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из опыта работы на </a:t>
                      </a:r>
                      <a:r>
                        <a:rPr lang="ru-RU" sz="12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семинаре – практикуме </a:t>
                      </a:r>
                      <a:r>
                        <a:rPr lang="ru-RU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по </a:t>
                      </a:r>
                      <a:r>
                        <a:rPr lang="ru-RU" sz="12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теме «Теоретические и практические аспекты работы педагога с родителями детей раннего возраста</a:t>
                      </a:r>
                      <a:r>
                        <a:rPr lang="ru-RU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» в рамках методического объединения </a:t>
                      </a:r>
                      <a:r>
                        <a:rPr lang="ru-RU" sz="12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по направлению «ранний возраст</a:t>
                      </a:r>
                      <a:r>
                        <a:rPr lang="ru-RU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», организованном Отделом образования Управления образования Исполнительного комитета муниципального образования по Кировскому и Московскому районам г.Казани для </a:t>
                      </a:r>
                      <a:r>
                        <a:rPr lang="ru-RU" sz="12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воспитателей дошкольных образовательных организаций Кировского и Московского районов г.Казани, </a:t>
                      </a:r>
                      <a:r>
                        <a:rPr lang="ru-RU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в </a:t>
                      </a:r>
                      <a:r>
                        <a:rPr lang="ru-RU" sz="12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ДОУ «Детский сад №30» Кировского района г.Казани</a:t>
                      </a:r>
                      <a:endParaRPr lang="ru-RU" sz="11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2020</a:t>
                      </a:r>
                      <a:endParaRPr lang="ru-RU" sz="11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1e4ea36c3f5c5dd1d6e4ba5d2d9f902e72f5c4"/>
</p:tagLst>
</file>

<file path=ppt/theme/theme1.xml><?xml version="1.0" encoding="utf-8"?>
<a:theme xmlns:a="http://schemas.openxmlformats.org/drawingml/2006/main" name="Тема Office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2648</TotalTime>
  <Words>3038</Words>
  <Application>Microsoft Office PowerPoint</Application>
  <PresentationFormat>Экран (4:3)</PresentationFormat>
  <Paragraphs>394</Paragraphs>
  <Slides>23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Тема Office</vt:lpstr>
      <vt:lpstr>Методические рекомендации  по заполнению карты результативности педагогического работника ДОО</vt:lpstr>
      <vt:lpstr>Бланк карты результативности  можно скачать в личном кабинете edu.tatar.ru.   Для этого открыть вкладки: «Педагогическая аттестация»   &gt;     «Нормативные документы»  &gt;   «Карта результативности».       В конце списка документов есть «Форма карты результативности с разъяснениями» </vt:lpstr>
      <vt:lpstr>Требования к оформлению</vt:lpstr>
      <vt:lpstr>Структура карты результативности</vt:lpstr>
      <vt:lpstr>Раздел1. Личные данные</vt:lpstr>
      <vt:lpstr>  Раздел 2.Сведения о профессиональном рейтинге и достижениях за последние 5 лет  2.2. Руководство проблемными группами, временными творческими коллективами (или участие  в проблемных группах, временных творческих коллективах)</vt:lpstr>
      <vt:lpstr>2.3. Участие в экспертных комиссиях, экспертных советах</vt:lpstr>
      <vt:lpstr>2.4. Распространение педагогического опыта за период (3-5 лет), предшествующий аттестации 2.4.1. Проведенные открытые занятия, мероприятия Открытые занятия, досуги и другие образовательные и воспитательные мероприятия  с воспитанниками, мастер-классы </vt:lpstr>
      <vt:lpstr>2.4.2. Проведение,  участие в семинарах   выступления из опыта, презентация дидактического  и методического инструментария и т.п. </vt:lpstr>
      <vt:lpstr>2.4.3.  Выступления на конференциях</vt:lpstr>
      <vt:lpstr> 2.4.4. Методические публикации </vt:lpstr>
      <vt:lpstr>2.5. Результаты участия в конкурсах  (конкурс в рамках реализации приоритетного национального проекта «Образование», конкурсы профессионального мастерства, методические конкурсы и др.)</vt:lpstr>
      <vt:lpstr>2.7. Другое</vt:lpstr>
      <vt:lpstr>2.8. Результаты профессиональной деятельности, в том числе экспериментальной и инновационной </vt:lpstr>
      <vt:lpstr>3. Результаты учебно-воспитательной работы за последние  3-5 лет</vt:lpstr>
      <vt:lpstr> 3.8. Работа за рамками тарифицированных часов (внеклассная работа по предмету и др.) </vt:lpstr>
      <vt:lpstr>  3.13. Показатели сохранности здоровья воспитанников в группе детского дошкольного учреждения (для воспитателей ДОУ) </vt:lpstr>
      <vt:lpstr>  3.14. Организация предметно-развивающей среды (для воспитателей) </vt:lpstr>
      <vt:lpstr> 3.15. Работа с родителями воспитанников или лицами, их заменяющих (Для педагогических работников ДОУ, воспитателей) </vt:lpstr>
      <vt:lpstr> 3.16. Другие результаты педагогических работников дошкольных образовательных учреждений  (инновационная деятельность по использованию современных методик дошкольного образования, деятельность по реализации нового федерального государственного образовательного стандарта дошкольного образования организация участия воспитанников в концертах, конкурсах, других мероприятиях, результаты педагогической диагностики по уровню освоения программы, интеллектуальному и физическому развитию воспитанников аттестуемого работника, оценка предметно-развивающей среды на смотрах, наставничество и др.) </vt:lpstr>
      <vt:lpstr>3.23. Эффективность использования современных  информационных технологий, мультимедийных средств в  профессиональной  деятельности, образовательной практике</vt:lpstr>
      <vt:lpstr>Оформление итоговой страницы карты результативности</vt:lpstr>
      <vt:lpstr>В презентации использованы материалы информационной системы «Электронное образование РТ» edu.tatar.ru</vt:lpstr>
    </vt:vector>
  </TitlesOfParts>
  <Company>presentation-creation.ru</Company>
  <LinksUpToDate>false</LinksUpToDate>
  <SharedDoc>false</SharedDoc>
  <HyperlinkBase>https://presentation-creation.ru/powerpoint-templates.html</HyperlinkBase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Бордюр голубых оттенков</dc:title>
  <dc:creator>obstinate</dc:creator>
  <dc:description>Шаблон презентации с сайта https://presentation-creation.ru/</dc:description>
  <cp:lastModifiedBy>metodist</cp:lastModifiedBy>
  <cp:revision>1331</cp:revision>
  <dcterms:created xsi:type="dcterms:W3CDTF">2018-02-25T09:09:03Z</dcterms:created>
  <dcterms:modified xsi:type="dcterms:W3CDTF">2021-10-19T14:56:18Z</dcterms:modified>
</cp:coreProperties>
</file>