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5" r:id="rId3"/>
    <p:sldId id="269" r:id="rId4"/>
    <p:sldId id="263" r:id="rId5"/>
    <p:sldId id="266" r:id="rId6"/>
    <p:sldId id="267" r:id="rId7"/>
    <p:sldId id="268" r:id="rId8"/>
    <p:sldId id="270" r:id="rId9"/>
    <p:sldId id="271" r:id="rId10"/>
    <p:sldId id="272" r:id="rId11"/>
    <p:sldId id="264" r:id="rId12"/>
    <p:sldId id="273" r:id="rId13"/>
    <p:sldId id="274" r:id="rId14"/>
    <p:sldId id="275" r:id="rId15"/>
    <p:sldId id="277" r:id="rId16"/>
    <p:sldId id="278" r:id="rId17"/>
    <p:sldId id="279" r:id="rId18"/>
    <p:sldId id="281" r:id="rId19"/>
    <p:sldId id="282" r:id="rId20"/>
    <p:sldId id="283" r:id="rId21"/>
    <p:sldId id="284" r:id="rId22"/>
    <p:sldId id="276" r:id="rId23"/>
    <p:sldId id="260" r:id="rId24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4374A"/>
    <a:srgbClr val="3399FF"/>
    <a:srgbClr val="666699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4588" autoAdjust="0"/>
  </p:normalViewPr>
  <p:slideViewPr>
    <p:cSldViewPr>
      <p:cViewPr>
        <p:scale>
          <a:sx n="70" d="100"/>
          <a:sy n="70" d="100"/>
        </p:scale>
        <p:origin x="-130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344553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du.tatar.ru/user/att/documents?download_id=11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136904" cy="4824536"/>
          </a:xfrm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ru-RU" sz="4800" dirty="0" smtClean="0"/>
              <a:t>Методические рекомендации </a:t>
            </a:r>
            <a:br>
              <a:rPr lang="ru-RU" sz="4800" dirty="0" smtClean="0"/>
            </a:br>
            <a:r>
              <a:rPr lang="ru-RU" sz="4800" dirty="0" smtClean="0"/>
              <a:t>по заполнению карты результативности педагогического работника ДОО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5517232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 опыта работы Николаевой А.Л. старшего воспитателя </a:t>
            </a:r>
            <a:r>
              <a:rPr lang="ru-RU" dirty="0" smtClean="0"/>
              <a:t>МАДОУ </a:t>
            </a:r>
            <a:r>
              <a:rPr lang="ru-RU" dirty="0" smtClean="0"/>
              <a:t>«ЦРР – Детский </a:t>
            </a:r>
            <a:r>
              <a:rPr lang="ru-RU" dirty="0" smtClean="0"/>
              <a:t>сад №88» Кировского района г.Казани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776864" cy="122413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2.4.3.  Выступления на конференциях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268760"/>
          <a:ext cx="8713663" cy="464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19"/>
                <a:gridCol w="2193578"/>
                <a:gridCol w="1514499"/>
                <a:gridCol w="3880497"/>
                <a:gridCol w="669770"/>
              </a:tblGrid>
              <a:tr h="64752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Тема выступления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</a:t>
                      </a:r>
                      <a:endParaRPr lang="ru-RU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Тема конференции, кем организована, для каких категорий работников образования проведена, место проведения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Дата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«Использование </a:t>
                      </a: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информационных технологий в коррекции речевых нарушений детей дошкольного возраста с </a:t>
                      </a:r>
                      <a:r>
                        <a:rPr lang="ru-RU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ОВЗ»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Международный</a:t>
                      </a:r>
                      <a:endParaRPr lang="ru-RU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Выступление из опыта работы на                                  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Международной научно-образовательной конференции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«Актуальные проблемы современной педагогической науки», организованной Казанским (Приволжским) федеральным университетом для студентов ВУЗов и педагогических работников образовательных организаций,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Институт психологии и образования К(П)ФУ г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Казань </a:t>
                      </a:r>
                      <a:endParaRPr lang="ru-RU" sz="11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2017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«Воспитание </a:t>
                      </a: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дошкольников ценностного отношения к профессиям своей </a:t>
                      </a:r>
                      <a:r>
                        <a:rPr lang="ru-RU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семьи»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Республиканский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Выступление из опыта работы в рамках дискуссионной площадки на республиканской  научно-практической конференции «Устойчивость института семьи в национально-региональных условиях Татарстана: вызовы, риски, решения», организованной Казанским (Приволжским) федеральным университетом для студентов ВУЗов и педагогических работников образовательных организаций</a:t>
                      </a:r>
                      <a:r>
                        <a:rPr lang="ru-RU" sz="1200" b="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Институт психологии и образования К(П)ФУ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Казань 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2017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848872" cy="71717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2.4.4. Методические публикации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052736"/>
          <a:ext cx="8713662" cy="5432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33"/>
                <a:gridCol w="2562650"/>
                <a:gridCol w="2049977"/>
                <a:gridCol w="3014139"/>
                <a:gridCol w="658963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Тема (название), вид публикации,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количество страниц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(образовательное учреждение, муниципальный, республиканский, федеральный, международный уровень)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Где напечатана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(наименование научно-методического издания, учреждения, осуществлявшего издание методической публикации)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Год издания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«Воспитание у дошкольников ценностного отношения к профессиям своей семьи», статья,       4 стр.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Международный 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«Устойчивость института семьи  в национально- региональных условиях Татарстана: вызовы, риски, решения» /Сборник материалов Республиканской научно – практической конференции, г. Казань: Академия наук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Республики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Татарстан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1288" indent="-46038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«Использование информационных технологий в коррекции речевых нарушений детей дошкольного возраста с ОВЗ», статья, 5 стр.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Между-народный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«Актуальные проблемы дошкольного образования»/Сборник материалов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Международной научно-образовательной конференции,  г. Казань / науч.ред. В.Г.Закирова. – Казань: Изд-во Казан</a:t>
                      </a:r>
                      <a:r>
                        <a:rPr lang="tt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ского 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ун</a:t>
                      </a:r>
                      <a:r>
                        <a:rPr lang="tt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иверситета</a:t>
                      </a:r>
                      <a:endParaRPr lang="ru-RU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 реализации проекта экологической направленности «Зимующие птицы нашего края», электронная публикация, 3 стр.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Город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Публикация в электронном научно-методическом журнале </a:t>
                      </a:r>
                      <a:r>
                        <a:rPr lang="en-US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KAZANOBR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en-US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RU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/адрес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публикации </a:t>
                      </a:r>
                      <a:r>
                        <a:rPr lang="en-US" sz="12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htt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://</a:t>
                      </a:r>
                      <a:r>
                        <a:rPr lang="en-US" sz="12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smi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en-US" sz="12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kazanobr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en-US" sz="12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ru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/20/28.</a:t>
                      </a:r>
                      <a:r>
                        <a:rPr lang="en-US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html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Сертификат №20/28-1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8280920" cy="136524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2.5. Результаты участия в конкурсах </a:t>
            </a:r>
            <a:b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(конкурс в рамках реализации приоритетного национального проекта «Образование», конкурсы профессионального мастерства, методические конкурсы и др.)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642350" cy="489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735"/>
                <a:gridCol w="2736304"/>
                <a:gridCol w="1584176"/>
                <a:gridCol w="3096344"/>
                <a:gridCol w="864791"/>
              </a:tblGrid>
              <a:tr h="370840"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Название конкурса</a:t>
                      </a:r>
                      <a:endParaRPr lang="ru-RU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Результат</a:t>
                      </a:r>
                      <a:endParaRPr lang="ru-RU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Год участия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760"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«Книга в кадре!» (конкурс буктрейлеров)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Город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Сертификат 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Управления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образования Исполнительного комитета муниципального образования г.Казани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«Моя малая и большая Родина: растим патриотов» (Х</a:t>
                      </a:r>
                      <a:r>
                        <a:rPr lang="en-US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Международный конкурс инновационных идей для системы дошкольного образования)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Международный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Диплом лауреата Казанского федерального университета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«Билет в будущее» (конкурс методических разработок профориентационного мероприятия для дошкольной образовательной организации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Приказ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ГАОУ ДПО «Институт развития образования Республики Татарстан»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 352 от 12.11. 2019г.)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Республиканский 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Диплом 2 степени 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ГАОУ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ДПО «Институт развития образования Республики Татарстан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» 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г.Казань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«Воспитатель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года» районный этап муниципального конкурса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Районный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Диплом за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3 место 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Отдела образования Управления образования Исполнительного комитета муниципального образования г.Казани по Кировскому и Московскому районам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344816" cy="122413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2.7. Другое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352928" cy="5112568"/>
          </a:xfrm>
        </p:spPr>
        <p:txBody>
          <a:bodyPr>
            <a:normAutofit lnSpcReduction="10000"/>
          </a:bodyPr>
          <a:lstStyle/>
          <a:p>
            <a:pPr marL="1588" indent="354013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руководство педагогической практикой студентов</a:t>
            </a:r>
          </a:p>
          <a:p>
            <a:pPr marL="1588" indent="354013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участие в общероссийском проекте «Школа цифрового века»;</a:t>
            </a:r>
          </a:p>
          <a:p>
            <a:pPr marL="1588" indent="354013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программ;</a:t>
            </a:r>
          </a:p>
          <a:p>
            <a:pPr marL="1588" indent="354013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участие в форумах, всероссийских педсоветах, акциях;</a:t>
            </a:r>
          </a:p>
          <a:p>
            <a:pPr marL="1588" indent="354013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участие в педагогических сообществах;</a:t>
            </a:r>
          </a:p>
          <a:p>
            <a:pPr marL="1588" indent="354013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собственного сайта на портале…; </a:t>
            </a:r>
          </a:p>
          <a:p>
            <a:pPr marL="1588" indent="354013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участник </a:t>
            </a:r>
            <a:r>
              <a:rPr lang="ru-RU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вебинара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Все, что не знаете куда разместить, размещайте в таблицу 2.7. !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52928" cy="78917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2.8. Результаты профессиональной деятельности, в том числе экспериментальной и инновационной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2" y="836712"/>
          <a:ext cx="8893178" cy="600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148"/>
                <a:gridCol w="6940374"/>
                <a:gridCol w="948139"/>
                <a:gridCol w="527517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Вид, тема (название или описание) мероприятия.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Год 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374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Являлась 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участником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экспериментальной площадки ФИРО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РАНХиГС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ФГАУ при президенте РФ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 теме: «Ознакомление детей дошкольного возраста с профессиями ближайшего социума как пропедевтика профориентации»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(Приказ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ФГАУ «ФИРО» №198 от 24 июня 2016г. Благодарность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ФИРО </a:t>
                      </a:r>
                      <a:r>
                        <a:rPr lang="ru-RU" sz="1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РАНХиГС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МАДОУ </a:t>
                      </a: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МАДОУ №88 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за эффективную работу и плодотворное сотрудничество по реализации проекта сетевой экспериментальной площадки ФИРО </a:t>
                      </a:r>
                      <a:r>
                        <a:rPr lang="ru-RU" sz="1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РАНХиГС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по теме «Ознакомление детей дошкольного возраста с профессиями ближайшего социума как пропедевтика профориентации» 2020г.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).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рамках деятельности  экспериментальной площадки ФИРО транслировала практические результаты педагогической деятельности, провела</a:t>
                      </a:r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«Репортаж из научной лаборатории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»- </a:t>
                      </a:r>
                      <a:r>
                        <a:rPr lang="tt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игровая образовательная ситуация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 семинаре-практикуме по теме «Знакомство детей дошкольного возраста с профессиями ближайшего социума как пропедевтика профориентации» для воспитателей дошкольных 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образовательных организаций </a:t>
                      </a: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РТ, 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организованном К(П)ФУ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в МАДОУ «ЦРР - Детский сад № 88» Кировского района г.Казани;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--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Опубликовала статью «О реализации проекта «Профессии моей семьи» в сборнике «Ознакомление детей дошкольного возраста с профессиями ближайшего социума как пропедевтика профориентации»/под научной редакцией </a:t>
                      </a:r>
                      <a:r>
                        <a:rPr lang="ru-RU" sz="1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Кашуркиной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С.С., </a:t>
                      </a:r>
                      <a:r>
                        <a:rPr lang="ru-RU" sz="1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Лукишиной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Т.А.- Казань: Издательство НОУ ДПО «Центр социально-гуманитарного образования».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Федеральный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Республиканский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Всероссийский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2017-2020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2019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23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Осуществляю инновационную деятельность по теме  «Игровые технологии как средство повышения эффективности обучения детей правилам безопасного поведения на дороге» в рамках функционирования городской базовой инновационной площадки по БДД в МАДОУ «</a:t>
                      </a:r>
                      <a:r>
                        <a:rPr lang="ru-RU" sz="10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ЦРР-Детский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сад №88». </a:t>
                      </a:r>
                    </a:p>
                    <a:p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Мною проделано в рамках инновационной деятельности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-«Мастерская дорожных знаков»- </a:t>
                      </a:r>
                      <a:r>
                        <a:rPr lang="tt-RU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игровая образовательная ситуация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семинаре-практикуме по теме «Внимание дети! О профилактике ДДТП в семье и ДОУ» для педагогов ДОО Кировского района г.Казани в рамках функционирования базовой инновационной площадки по БДД,  организованного Отделом образования Управления образования Исполнительного комитета муниципального образования г.Казани по Кировскому и Московскому районам в МАДОУ«ЦРР -Детский сад №88» Кировского района г.Казани;</a:t>
                      </a:r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Район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2021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Член Региональной инновационной площадки ГАОУ ДПО «Институт развития  образования  РТ» (приказ МО и Н РТ от 5.11.2017 № 9548/17) по направлению «Научно-методическое и организационно-методическое обеспечение инновационных форм, методов, технологий непрерывного профессионального развития руководящих и педагогических работников системы образования РТ»  Тема инновационной деятельности «Проектная деятельность как инновационная составляющая одной из организационных форм обучения».  Справка ГАОУ ДПО «ИРО РТ» № 206-рип от 19 мая 2020г.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             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Осуществляю инновационную деятельность по теме: 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Имею авторскую разработку….                      Имею рецензию, отзыв и т.д…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Результаты </a:t>
                      </a:r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работы:опубликовала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статью … провела мастер-класс …    выступила на конференции </a:t>
                      </a:r>
                      <a:endParaRPr lang="ru-RU" sz="12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Республиканский</a:t>
                      </a:r>
                    </a:p>
                    <a:p>
                      <a:endParaRPr lang="ru-RU" sz="10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itchFamily="34" charset="0"/>
                          <a:cs typeface="Arial" pitchFamily="34" charset="0"/>
                        </a:rPr>
                        <a:t>2017-2020</a:t>
                      </a:r>
                      <a:endParaRPr lang="ru-RU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848872" cy="122413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Результаты учебно-воспитательной работы за последние  3-5 лет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172819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Таблицы, не имеющие отношения к педагогической деятельности убираем, сохраняя нумерацию!!!</a:t>
            </a:r>
            <a:r>
              <a:rPr lang="ru-RU" sz="2600" dirty="0" smtClean="0"/>
              <a:t> </a:t>
            </a:r>
          </a:p>
          <a:p>
            <a:pPr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3.6. Результаты участия обучающихся (воспитанников) в конкурсах, смотрах, концертах, соревнованиях и др. мероприятиях по предмету (профилю образовательной программы, реализуемой  педагогическим работником) как в очной, так и в дистанционной форме</a:t>
            </a:r>
          </a:p>
          <a:p>
            <a:pPr algn="ctr">
              <a:buFont typeface="Arial" charset="0"/>
              <a:buNone/>
            </a:pPr>
            <a:endParaRPr lang="ru-RU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ru-RU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3140968"/>
          <a:ext cx="8568952" cy="319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276"/>
                <a:gridCol w="1329665"/>
                <a:gridCol w="1066612"/>
                <a:gridCol w="1223366"/>
                <a:gridCol w="3398033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Вид, название мероприятия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Результат (занятое место)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Дата проведения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Документы (материалы) подтверждающие результаты (при наличии высоких результатов)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2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</a:t>
                      </a:r>
                      <a:r>
                        <a:rPr lang="tt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Илһамият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Международный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Лауреат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степени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Диплом лауреата 3 степени, конкурс организован  Казанским государственным институтом культуры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«Гагарин – первый в космосе»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Всерос</a:t>
                      </a:r>
                      <a:r>
                        <a:rPr lang="ru-RU" sz="1200" baseline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</a:t>
                      </a:r>
                      <a:r>
                        <a:rPr lang="ru-RU" sz="12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йский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место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Диплом 1степени, конкурс организован центром дистанционных мероприятий «Бэби-Арт» (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www</a:t>
                      </a:r>
                      <a:r>
                        <a:rPr lang="ru-RU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babyart</a:t>
                      </a:r>
                      <a:r>
                        <a:rPr lang="ru-RU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dou</a:t>
                      </a:r>
                      <a:r>
                        <a:rPr lang="ru-RU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</a:t>
                      </a:r>
                      <a:r>
                        <a:rPr lang="ru-RU" sz="120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120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«Дети на зеленой планете» 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Региональный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2 место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Диплом 2 степени, конкурс организован Образовательным центром «Созвездие»                       г. Набережные Челны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«Я – талантлив» в номинации «Юный спортсмен»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Международный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ru-RU" sz="12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место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Диплом 3 степени, конкурс организован Казанским (Приволжским) федеральным университетом.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8"/>
            <a:ext cx="7992888" cy="179729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3.8. Работа за рамками тарифицированных часов (внеклассная работа по предмету и др.) </a:t>
            </a:r>
            <a:endParaRPr lang="ru-RU" sz="3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420888"/>
          <a:ext cx="8425630" cy="2529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919"/>
                <a:gridCol w="1151433"/>
                <a:gridCol w="1512168"/>
                <a:gridCol w="1872208"/>
                <a:gridCol w="1872902"/>
              </a:tblGrid>
              <a:tr h="370840"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 деятельности (кружки, секции, мероприятия)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Тема, название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Дата проведения мероприятия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Результаты (если есть)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Руководитель кружка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349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«Юный эколог»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2020-2021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Образовательное учреждение</a:t>
                      </a: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Диплом 3 место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республиканского конкурса «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Эколята-защитники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природы»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 и Н РТ</a:t>
                      </a:r>
                    </a:p>
                  </a:txBody>
                  <a:tcPr marT="45723" marB="45723" horzOverflow="overflow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91548"/>
            <a:ext cx="7488832" cy="1509259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3.13. Показатели сохранности здоровья воспитанников в группе детского дошкольного учреждения </a:t>
            </a:r>
            <a:r>
              <a:rPr lang="ru-RU" sz="3100" i="1" dirty="0" smtClean="0">
                <a:solidFill>
                  <a:schemeClr val="tx1"/>
                </a:solidFill>
              </a:rPr>
              <a:t>(для воспитателей ДОУ</a:t>
            </a:r>
            <a:r>
              <a:rPr lang="ru-RU" sz="3100" dirty="0" smtClean="0">
                <a:solidFill>
                  <a:schemeClr val="tx1"/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2133600"/>
          <a:ext cx="8497639" cy="2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2536"/>
                <a:gridCol w="1387233"/>
                <a:gridCol w="1394699"/>
                <a:gridCol w="1553171"/>
              </a:tblGrid>
              <a:tr h="37084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Количество дней, пропущенных одним ребенком по болезни в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165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Количество дней, пропущенных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ребенком 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 болезни в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2018г.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2019г.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2020г.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В среднем по муниципальному району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4,6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6,0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6,0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В среднем по ДОУ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4,7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4,5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В группе аттестуемого педагога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3,9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3,6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3,0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8280920" cy="645163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3.14. Организация предметно-развивающей среды </a:t>
            </a:r>
            <a:r>
              <a:rPr lang="ru-RU" sz="2200" i="1" dirty="0" smtClean="0">
                <a:solidFill>
                  <a:schemeClr val="tx1"/>
                </a:solidFill>
              </a:rPr>
              <a:t>(для воспитателей</a:t>
            </a:r>
            <a:r>
              <a:rPr lang="ru-RU" sz="2200" dirty="0" smtClean="0">
                <a:solidFill>
                  <a:schemeClr val="tx1"/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4" y="981075"/>
          <a:ext cx="8569647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549"/>
                <a:gridCol w="2856549"/>
                <a:gridCol w="2856549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Разработка методических материалов, их вид (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конспекты, сценарии, рекомендации,  проекты и др.)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Темы, названия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Оценка (где и когда проведена процедура оценки, обсуждения и/или утверждения, и/или рецензирования) 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Конспект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НОД для </a:t>
                      </a:r>
                      <a:r>
                        <a:rPr lang="ru-RU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подготовительной к школе   группы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«На кондитерской фабрике»,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6175" algn="ctr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Обсуждение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конспекта открытого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мероприятия на </a:t>
                      </a: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семинаре-практикуме районного методического объединения воспитателей по теме «Ознакомление детей с профессиями ближайшего социума как пропедевтика профориентации» для воспитателей ДОО Кировского района и Московского районов, организованного в МАДОУ «ЦРР -Детский сад №88» Кировского района г.Казани, 2017г.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8"/>
            <a:ext cx="7776864" cy="165327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3.15. Работа с родителями воспитанников или лицами, их заменяющих </a:t>
            </a:r>
            <a:r>
              <a:rPr lang="ru-RU" sz="3100" i="1" dirty="0" smtClean="0">
                <a:solidFill>
                  <a:schemeClr val="tx1"/>
                </a:solidFill>
              </a:rPr>
              <a:t>(Для педагогических работников ДОУ, воспитателей)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060575"/>
          <a:ext cx="8208911" cy="378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459"/>
                <a:gridCol w="3821072"/>
                <a:gridCol w="1556733"/>
                <a:gridCol w="990647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Название мероприятия 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Тема,  название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</a:t>
                      </a:r>
                      <a:endParaRPr lang="ru-RU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Дата</a:t>
                      </a:r>
                      <a:endParaRPr lang="ru-RU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Заседания детско-родительских клубов, досуги.</a:t>
                      </a:r>
                      <a:endParaRPr lang="ru-RU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«Мама, папа,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я -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спортивная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семья», «Будь внимателен, пешеход!», «Что у осени в корзине?», «Мам своих мы поздравляем!», «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Весна – красна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идет!», «А ну-ка, мальчики!», «Семейная гостиная», «Баба Яга и светофор». 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Образовательное учреждение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2017-2021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Родительские собрания, практикумы для родителей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«Детский сад и семья - союзники», «Вместе весело играть и профессии изучать!», «Надо ли знакомить дошкольников с профессиями?», «Здоровье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детей - забота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общая», «Как воспитать успешного ребенка- будущего первоклассника»,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«Взаимодействие семьи в ДОУ как условие успешного развития детей», «Задачи образования и воспитания детей в новом учебном году. Вопросы безопасности детей», «Вместе весело играть! О совместных проектах участников образовательного процесса» 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Образовательное учреждение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2017-2021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8"/>
            <a:ext cx="7776864" cy="1941307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Бланк карты результативности  можно скачать в личном кабинете </a:t>
            </a:r>
            <a:r>
              <a:rPr lang="ru-RU" sz="18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edu.tatar.ru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b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Для этого открыть вкладки: «Педагогическая аттестация»  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&gt;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«Нормативные документы»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&gt;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«Карта результативности».     </a:t>
            </a:r>
            <a:b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конце списка документов есть «Форма карты результативности с разъяснениями»</a:t>
            </a:r>
            <a:br>
              <a:rPr lang="ru-RU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1800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852" r="16663" b="5540"/>
          <a:stretch>
            <a:fillRect/>
          </a:stretch>
        </p:blipFill>
        <p:spPr bwMode="auto">
          <a:xfrm>
            <a:off x="1187624" y="1988840"/>
            <a:ext cx="6552728" cy="4610204"/>
          </a:xfrm>
          <a:prstGeom prst="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5" name="Стрелка вправо 4"/>
          <p:cNvSpPr/>
          <p:nvPr/>
        </p:nvSpPr>
        <p:spPr>
          <a:xfrm rot="10800000">
            <a:off x="4932040" y="5805264"/>
            <a:ext cx="720080" cy="1440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8"/>
            <a:ext cx="8136904" cy="2229339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tx1"/>
                </a:solidFill>
              </a:rPr>
              <a:t/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3.16. Другие результаты педагогических работников дошкольных образовательных учреждений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(инновационная деятельность по использованию современных методик дошкольного образования, деятельность по реализации нового федерального государственного образовательного стандарта дошкольного образования организация участия воспитанников в концертах, конкурсах, других мероприятиях, результаты педагогической диагностики по уровню освоения программы, интеллектуальному и физическому развитию воспитанников аттестуемого работника, оценка предметно-развивающей среды на смотрах, наставничество и др.)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2348880"/>
          <a:ext cx="8352928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3672408"/>
                <a:gridCol w="3384376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Учебный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Вид деятельности, название мероприятия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Описание результата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2019-2021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Участие в работе творческой группы по разработке Основной образовательной программы МАДОУ «ЦРР – детский сад № 88» в соответствии с ФГОС ДО.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Утверждение программы на заседании педагогического совета по теме «Основные задачи МАДОУ на новый учебный год» Протоколы педсовета: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от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27.08.2020г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2017-2020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Программа </a:t>
                      </a:r>
                      <a:r>
                        <a:rPr lang="ru-RU" sz="1000" b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антинаркотической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работы «Путь к успеху» с родителями 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Родительский всеобуч по программе «Путь к успеху». Автор программы Вахрушева И.Г. Разработка памяток и рекомендаций для родителей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2018-2019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Освоение уровня программы воспитанниками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 воспитанников –26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(средняя группа)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Высокий – 39%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Средний – 52%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Низкий – 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2019-2020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Освоение уровня программы воспитанниками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 воспитанников – 26 (старшая группа)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Высокий – 53%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Средний – 41%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Низкий – 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2020-2021</a:t>
                      </a:r>
                      <a:endParaRPr lang="ru-RU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Освоение уровня программы воспитанниками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 воспитанников </a:t>
                      </a:r>
                      <a:r>
                        <a:rPr lang="ru-RU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26 </a:t>
                      </a: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(подготовительная к школе группа)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Высокий – 81%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Средний – 17%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Низкий – 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992888" cy="122413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3.23. Эффективность использования современных  информационных технологий,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мультимедийных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средств в  профессиональной  деятельности, образовательной практике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0821" y="1557338"/>
          <a:ext cx="8425634" cy="3599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851"/>
                <a:gridCol w="7056783"/>
              </a:tblGrid>
              <a:tr h="494473">
                <a:tc gridSpan="2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Какие средства используются 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DVD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проигрыватель, проектор, компьютер, интерактивная доска и т.д.)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5312" marR="6531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5312" marR="65312" marT="0" marB="0" horzOverflow="overflow"/>
                </a:tc>
              </a:tr>
              <a:tr h="4297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Как часто</a:t>
                      </a:r>
                    </a:p>
                  </a:txBody>
                  <a:tcPr marL="65312" marR="653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ctr">
                        <a:spcAft>
                          <a:spcPts val="0"/>
                        </a:spcAft>
                      </a:pP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Систематически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2" marR="653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каких целях </a:t>
                      </a:r>
                    </a:p>
                  </a:txBody>
                  <a:tcPr marL="65312" marR="653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Для достижения более высокого уровня наглядности на занятиях, расширения возможности активизации деятельности дошкольников при непрерывной обратной связи, оживляющей образовательно-воспитательный процесс, способствующей повышению мотивации детей к образовательной деятельности оформление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результатов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педагогического мониторинга, работа в информационной системе «Электронное образование Республики Татарстан,  обогащения творческой лаборатории за счет электронных учебных программ, презентаций, работы с персональным сайтом </a:t>
                      </a:r>
                      <a:r>
                        <a:rPr lang="ru-RU" sz="14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ru-RU" sz="1400" b="1" i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перечислить…)</a:t>
                      </a:r>
                      <a:endParaRPr lang="ru-RU" sz="1400" b="1" i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5312" marR="653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721">
                <a:tc>
                  <a:txBody>
                    <a:bodyPr/>
                    <a:lstStyle/>
                    <a:p>
                      <a:endParaRPr lang="ru-RU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Самообразование: изучение электронных образовательных ресурсов, 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вебинары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8424936" cy="1149219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Оформление итоговой страницы карты результативности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424936" cy="5040560"/>
          </a:xfrm>
        </p:spPr>
        <p:txBody>
          <a:bodyPr>
            <a:normAutofit fontScale="25000" lnSpcReduction="2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6000" b="1" i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Если педагог аттестуется на данную категорию в первые, с экспертизой, то обязательно рекомендации должны совпадать с результатами экспертной оценки: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60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Повысить компетентность в области …….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  - - - - - - - - - - - - - - - - - - - - - - - - - - - - - - - - - - - - - - - - - - - - - - - - - - - - - - - - - - - - - - - - - - - - -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56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56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Подпись аттестуемого работника            </a:t>
            </a:r>
            <a:r>
              <a:rPr lang="ru-RU" sz="5600" b="1" i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Сергеева</a:t>
            </a: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(Сергеева С.М.)</a:t>
            </a:r>
            <a:endParaRPr lang="ru-RU" sz="5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56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Заверяю достоверность сведений в карте результативности профессиональной деятельности воспитателя Сергеевой С.М.  и подлинность документов,  представленных    мне аттестуемым работником в подтверждение своих достижений и результатов.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5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Рекомендации: </a:t>
            </a:r>
            <a:r>
              <a:rPr lang="ru-RU" sz="5400" b="1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Повысить компетентность в области разработки программы экспериментальной деятельности.  </a:t>
            </a:r>
            <a:r>
              <a:rPr lang="ru-RU" sz="5600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Продолжать инновационную работу по теме:…, представить результаты инновационной работы на заседании методического объединения воспитателей ДОО Кировского и Московского районов г.Казани.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56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56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1588" indent="127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Заключение: </a:t>
            </a:r>
            <a:r>
              <a:rPr lang="ru-RU" sz="5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уровень квалификации воспитателя Сергеевой Светланы Михайловны соответствует требованиям, предъявляемым к высшей квалификационной категории.</a:t>
            </a:r>
            <a:endParaRPr lang="ru-RU" sz="5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56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Директор МБДОУ «Детский сад №___»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Кировского района г.Казани             		    </a:t>
            </a:r>
            <a:r>
              <a:rPr lang="ru-RU" sz="5600" b="1" i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Кузнецова</a:t>
            </a:r>
            <a:r>
              <a:rPr lang="ru-RU" sz="5600" b="1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ru-RU" sz="5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(Кузнецова А.Ф.)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5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Заведующая учебно-методическим сектором</a:t>
            </a:r>
            <a:endParaRPr lang="ru-RU" sz="5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информационно-методического отдела </a:t>
            </a:r>
            <a:endParaRPr lang="ru-RU" sz="5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 Кировскому и Московскому районам </a:t>
            </a:r>
            <a:endParaRPr lang="ru-RU" sz="5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Управления образования исполнительного комитета</a:t>
            </a:r>
            <a:endParaRPr lang="ru-RU" sz="5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Муниципального образования г.Казани 		</a:t>
            </a:r>
            <a:r>
              <a:rPr lang="ru-RU" sz="5600" b="1" i="1" dirty="0" err="1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Яранова</a:t>
            </a:r>
            <a:r>
              <a:rPr lang="ru-RU" sz="5600" b="1" i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(</a:t>
            </a:r>
            <a:r>
              <a:rPr lang="ru-RU" sz="5600" b="1" dirty="0" err="1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Яранова</a:t>
            </a:r>
            <a:r>
              <a:rPr lang="ru-RU" sz="56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Л.М.)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5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5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15.10.2020г.</a:t>
            </a:r>
            <a:endParaRPr lang="ru-RU" sz="5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91548"/>
            <a:ext cx="8496944" cy="1797291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В презентации использованы материалы информационной системы «Электронное образование РТ»</a:t>
            </a:r>
            <a:r>
              <a:rPr lang="ru-RU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edu.tatar.ru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1872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Использован шаблон презентации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https://presentation-creation.ru/powerpoint-templates/abstraktsiya-i-tekstury/1258-bordyur-golubykh-ottenkov.html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5378" y="4005064"/>
            <a:ext cx="7879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оформлению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556792"/>
            <a:ext cx="7560840" cy="46805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шрифт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Times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Roman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размер шрифта 12 -12,5 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таблицы отформатировать:  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текст    «по ширине»,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(или по левому краю)…</a:t>
            </a:r>
            <a:r>
              <a:rPr lang="ru-RU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т.е. в одном стиле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Заполняется в соответствии с рекомендациями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(они расположены после бланка Карты)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Таблицы, не имеющие отношения к должности исключаются,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нумерацию не меняем!!!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Указываем реквизиты документов (№ приказов)!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Внимательно читаем «шапки» таблиц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064896" cy="6451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карты результативности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Line 253"/>
          <p:cNvSpPr>
            <a:spLocks noChangeShapeType="1"/>
          </p:cNvSpPr>
          <p:nvPr/>
        </p:nvSpPr>
        <p:spPr bwMode="gray">
          <a:xfrm>
            <a:off x="1571600" y="4946182"/>
            <a:ext cx="4224536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Rectangle 254"/>
          <p:cNvSpPr>
            <a:spLocks noChangeArrowheads="1"/>
          </p:cNvSpPr>
          <p:nvPr/>
        </p:nvSpPr>
        <p:spPr bwMode="gray">
          <a:xfrm rot="3419336">
            <a:off x="1287437" y="4369920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1" name="Text Box 255"/>
          <p:cNvSpPr txBox="1">
            <a:spLocks noChangeArrowheads="1"/>
          </p:cNvSpPr>
          <p:nvPr/>
        </p:nvSpPr>
        <p:spPr bwMode="gray">
          <a:xfrm>
            <a:off x="1343000" y="44127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2" name="Line 256"/>
          <p:cNvSpPr>
            <a:spLocks noChangeShapeType="1"/>
          </p:cNvSpPr>
          <p:nvPr/>
        </p:nvSpPr>
        <p:spPr bwMode="gray">
          <a:xfrm>
            <a:off x="1571600" y="2431582"/>
            <a:ext cx="4224536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Rectangle 257"/>
          <p:cNvSpPr>
            <a:spLocks noChangeArrowheads="1"/>
          </p:cNvSpPr>
          <p:nvPr/>
        </p:nvSpPr>
        <p:spPr bwMode="gray">
          <a:xfrm rot="3419336">
            <a:off x="1224820" y="178331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37" name="Text Box 258"/>
          <p:cNvSpPr txBox="1">
            <a:spLocks noChangeArrowheads="1"/>
          </p:cNvSpPr>
          <p:nvPr/>
        </p:nvSpPr>
        <p:spPr bwMode="gray">
          <a:xfrm>
            <a:off x="1979712" y="1628800"/>
            <a:ext cx="7020272" cy="9848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hangingPunct="0"/>
            <a:r>
              <a:rPr lang="ru-RU" dirty="0" smtClean="0">
                <a:latin typeface="Arial" pitchFamily="34" charset="0"/>
                <a:cs typeface="Arial" pitchFamily="34" charset="0"/>
              </a:rPr>
              <a:t>Личные данные (п.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1.1 – 1.12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     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обязательны для заполнения </a:t>
            </a:r>
          </a:p>
          <a:p>
            <a:pPr lvl="0" eaLnBrk="0" hangingPunct="0"/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соответствии  с документами педагога (паспорт, диплом и т.д.)!</a:t>
            </a:r>
            <a:endParaRPr lang="ru-RU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2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8" name="Text Box 259"/>
          <p:cNvSpPr txBox="1">
            <a:spLocks noChangeArrowheads="1"/>
          </p:cNvSpPr>
          <p:nvPr/>
        </p:nvSpPr>
        <p:spPr bwMode="gray">
          <a:xfrm>
            <a:off x="1343000" y="18981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9" name="Line 260"/>
          <p:cNvSpPr>
            <a:spLocks noChangeShapeType="1"/>
          </p:cNvSpPr>
          <p:nvPr/>
        </p:nvSpPr>
        <p:spPr bwMode="gray">
          <a:xfrm>
            <a:off x="1571600" y="3269782"/>
            <a:ext cx="4224536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Rectangle 261"/>
          <p:cNvSpPr>
            <a:spLocks noChangeArrowheads="1"/>
          </p:cNvSpPr>
          <p:nvPr/>
        </p:nvSpPr>
        <p:spPr bwMode="gray">
          <a:xfrm rot="3419336">
            <a:off x="1287437" y="2693520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" name="Text Box 262"/>
          <p:cNvSpPr txBox="1">
            <a:spLocks noChangeArrowheads="1"/>
          </p:cNvSpPr>
          <p:nvPr/>
        </p:nvSpPr>
        <p:spPr bwMode="gray">
          <a:xfrm>
            <a:off x="1343000" y="27363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45" name="Line 263"/>
          <p:cNvSpPr>
            <a:spLocks noChangeShapeType="1"/>
          </p:cNvSpPr>
          <p:nvPr/>
        </p:nvSpPr>
        <p:spPr bwMode="gray">
          <a:xfrm>
            <a:off x="1573188" y="4106396"/>
            <a:ext cx="4222948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Rectangle 264"/>
          <p:cNvSpPr>
            <a:spLocks noChangeArrowheads="1"/>
          </p:cNvSpPr>
          <p:nvPr/>
        </p:nvSpPr>
        <p:spPr bwMode="gray">
          <a:xfrm rot="3419336">
            <a:off x="1287437" y="3531720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7" name="Text Box 265"/>
          <p:cNvSpPr txBox="1">
            <a:spLocks noChangeArrowheads="1"/>
          </p:cNvSpPr>
          <p:nvPr/>
        </p:nvSpPr>
        <p:spPr bwMode="gray">
          <a:xfrm>
            <a:off x="1343000" y="35745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48" name="Line 266"/>
          <p:cNvSpPr>
            <a:spLocks noChangeShapeType="1"/>
          </p:cNvSpPr>
          <p:nvPr/>
        </p:nvSpPr>
        <p:spPr bwMode="gray">
          <a:xfrm>
            <a:off x="1571600" y="5806607"/>
            <a:ext cx="4224536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Rectangle 267"/>
          <p:cNvSpPr>
            <a:spLocks noChangeArrowheads="1"/>
          </p:cNvSpPr>
          <p:nvPr/>
        </p:nvSpPr>
        <p:spPr bwMode="ltGray">
          <a:xfrm rot="3419336">
            <a:off x="1287437" y="5230345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0" name="Text Box 268"/>
          <p:cNvSpPr txBox="1">
            <a:spLocks noChangeArrowheads="1"/>
          </p:cNvSpPr>
          <p:nvPr/>
        </p:nvSpPr>
        <p:spPr bwMode="gray">
          <a:xfrm>
            <a:off x="1343000" y="527320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51" name="Text Box 269"/>
          <p:cNvSpPr txBox="1">
            <a:spLocks noChangeArrowheads="1"/>
          </p:cNvSpPr>
          <p:nvPr/>
        </p:nvSpPr>
        <p:spPr bwMode="gray">
          <a:xfrm>
            <a:off x="2051720" y="2420888"/>
            <a:ext cx="6552728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hangingPunct="0"/>
            <a:r>
              <a:rPr lang="ru-RU" dirty="0" smtClean="0">
                <a:latin typeface="Arial" pitchFamily="34" charset="0"/>
                <a:cs typeface="Arial" pitchFamily="34" charset="0"/>
              </a:rPr>
              <a:t>Сведения о профессиональном рейтинге и достижениях за последние 5 лет (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2.1 – 2.8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ru-RU" sz="1600" i="1" dirty="0" smtClean="0">
                <a:solidFill>
                  <a:srgbClr val="FF0000"/>
                </a:solidFill>
                <a:latin typeface="Arial" charset="0"/>
              </a:rPr>
              <a:t>Заполняются выборочно, в зависимости от должности педагога, лишние таблицы убираются, нумерация таблиц сохраняется</a:t>
            </a:r>
            <a:endParaRPr lang="en-US" sz="1600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2" name="Text Box 270"/>
          <p:cNvSpPr txBox="1">
            <a:spLocks noChangeArrowheads="1"/>
          </p:cNvSpPr>
          <p:nvPr/>
        </p:nvSpPr>
        <p:spPr bwMode="gray">
          <a:xfrm>
            <a:off x="2051721" y="3501009"/>
            <a:ext cx="6696744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2628" lvl="0" indent="-342900"/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Результаты учебно-воспитательной работы за  последние               </a:t>
            </a:r>
          </a:p>
          <a:p>
            <a:pPr marL="452628" indent="-34290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3-5 лет (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3.1 – 3.12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53" name="Text Box 271"/>
          <p:cNvSpPr txBox="1">
            <a:spLocks noChangeArrowheads="1"/>
          </p:cNvSpPr>
          <p:nvPr/>
        </p:nvSpPr>
        <p:spPr bwMode="gray">
          <a:xfrm>
            <a:off x="2123728" y="4149080"/>
            <a:ext cx="702027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dirty="0" smtClean="0">
                <a:latin typeface="Arial" pitchFamily="34" charset="0"/>
                <a:cs typeface="Arial" pitchFamily="34" charset="0"/>
              </a:rPr>
              <a:t>Эффективность использования современных информационных технологий,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мультимедийных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средств в профессиональной деятельности, образовательной практике (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3.23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54" name="Text Box 272"/>
          <p:cNvSpPr txBox="1">
            <a:spLocks noChangeArrowheads="1"/>
          </p:cNvSpPr>
          <p:nvPr/>
        </p:nvSpPr>
        <p:spPr bwMode="gray">
          <a:xfrm>
            <a:off x="2123728" y="5336707"/>
            <a:ext cx="61926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Рекомендации.        Заключение.         Подписи</a:t>
            </a:r>
            <a:r>
              <a:rPr lang="ru-RU" dirty="0" smtClean="0"/>
              <a:t>.</a:t>
            </a:r>
            <a:endParaRPr lang="en-US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264696" cy="501147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Раздел1.</a:t>
            </a:r>
            <a:r>
              <a:rPr lang="ru-RU" dirty="0" smtClean="0"/>
              <a:t> Личные данные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6166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Смотрите  рекомендации в:</a:t>
            </a:r>
            <a:endParaRPr lang="ru-RU" sz="16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16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Форма карты результативности с </a:t>
            </a:r>
            <a:r>
              <a:rPr lang="ru-RU" sz="1600" u="sng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hlinkClick r:id="rId2"/>
              </a:rPr>
              <a:t>разъяснениями.docx</a:t>
            </a:r>
            <a:r>
              <a:rPr lang="ru-RU" sz="16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там даны образцы записей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1.4. Должность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1.5. Место работы </a:t>
            </a:r>
          </a:p>
          <a:p>
            <a:pPr>
              <a:lnSpc>
                <a:spcPct val="80000"/>
              </a:lnSpc>
              <a:buNone/>
            </a:pP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указывается полное наименование </a:t>
            </a:r>
          </a:p>
          <a:p>
            <a:pPr>
              <a:lnSpc>
                <a:spcPct val="80000"/>
              </a:lnSpc>
              <a:buNone/>
            </a:pP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образовательной организации в </a:t>
            </a:r>
          </a:p>
          <a:p>
            <a:pPr>
              <a:lnSpc>
                <a:spcPct val="80000"/>
              </a:lnSpc>
              <a:buNone/>
            </a:pP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соответствии с Уставом учреждения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какого года работает в данном учреждении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1.6. Населенный пункт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Кировский район муниципального 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образования  «г. Казань»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1.9. Образование (уровень образования, 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Наименование  учреждения высшего, среднего 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Профессионального образования, квалификация по 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диплому, реквизиты диплома с указанием даты выдачи)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Заполняется в соответствии  с данными Диплома педагога.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1.10. Повышение квалификации</a:t>
            </a:r>
          </a:p>
          <a:p>
            <a:pPr>
              <a:lnSpc>
                <a:spcPct val="8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1.11. Квалификационная категория (имеющаяся), </a:t>
            </a: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дата присвоения и окончания срока действия квалификационной категории.</a:t>
            </a:r>
            <a:b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Высшая  квалификационная категория по должности «воспитатель», дата присвоения 23.12.2016г. (Приказ Министерства образования и науки Республики Татарстан  № под-2430/16 от 23.12.2016 года), срок действия до 23.12.2021г.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591" t="21913" r="25786" b="6628"/>
          <a:stretch/>
        </p:blipFill>
        <p:spPr bwMode="auto">
          <a:xfrm>
            <a:off x="5652120" y="764704"/>
            <a:ext cx="3099404" cy="3326372"/>
          </a:xfrm>
          <a:prstGeom prst="rect">
            <a:avLst/>
          </a:prstGeom>
          <a:noFill/>
          <a:ln>
            <a:solidFill>
              <a:srgbClr val="0070C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992888" cy="1077211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Раздел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ru-RU" sz="2800" b="1" dirty="0" smtClean="0"/>
              <a:t>Сведения о профессиональном рейтинге и достижениях за последние 5 </a:t>
            </a:r>
            <a:r>
              <a:rPr lang="ru-RU" sz="2800" b="1" dirty="0" smtClean="0"/>
              <a:t>лет</a:t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Руководство проблемными группами, временными творческими коллективами (или участие  в проблемных группах, временных творческих коллективах)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2348880"/>
          <a:ext cx="8641011" cy="3901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1064"/>
                <a:gridCol w="1819880"/>
                <a:gridCol w="1970067"/>
              </a:tblGrid>
              <a:tr h="817656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Уровень (образовательное учреждение, район, город)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(образовательное учреждение, </a:t>
                      </a:r>
                    </a:p>
                    <a:p>
                      <a:pPr marL="17145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район, город)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Сроки руководства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Руководитель творческой группы по подготовке к конкурсу «Зеленый огонек  - 2018»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(Приказ №___ от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Образовательное учреждение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2017-2018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5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Участник районного методического объединения воспитателей ДОО по направлению «Познавательное развитие детей дошкольного возраста»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Район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 2019 по настоящее 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08585" algn="just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Участник рабочей группы педагогов ДОУ №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500</a:t>
                      </a:r>
                    </a:p>
                    <a:p>
                      <a:pPr marL="108585" algn="l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осуществлению «Мониторинга качества дошкольного  образования детей от 3 до 7 лет </a:t>
                      </a:r>
                      <a:endParaRPr lang="ru-RU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08585" algn="just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субъектах РФ в экспериментальном режиме», организованного Национальным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институтом</a:t>
                      </a:r>
                    </a:p>
                    <a:p>
                      <a:pPr marL="108585" algn="just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качества 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образования, </a:t>
                      </a: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г.Москва 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(Приказ №__ от ___)</a:t>
                      </a:r>
                      <a:r>
                        <a:rPr lang="ru-RU" sz="14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indent="0" algn="ctr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Образовательное учреждение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6095" algn="l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2020</a:t>
                      </a:r>
                      <a:endParaRPr lang="ru-RU" sz="14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344816" cy="122413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2.3. Участие в экспертных комиссиях, экспертных советах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3" y="1502652"/>
          <a:ext cx="8713666" cy="4230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5109"/>
                <a:gridCol w="1340453"/>
                <a:gridCol w="968104"/>
              </a:tblGrid>
              <a:tr h="51354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Наименование и функции комиссии, наименование учреждения, при которой создана комиссия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Сроки участия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049917">
                <a:tc>
                  <a:txBody>
                    <a:bodyPr/>
                    <a:lstStyle/>
                    <a:p>
                      <a:pPr marL="889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Член жюри муниципального этапа Всероссийского конкурса детского рисунка  «Мы за мир».( Приказ  УО ИКМО г.Казани по Кировскому и Московскому районам «Об организации работы жюри муниципального этапа Всероссийского</a:t>
                      </a:r>
                      <a:r>
                        <a:rPr lang="ru-RU" sz="140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конкурса «Мы за мир»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№729 от 14.11.2017г</a:t>
                      </a:r>
                      <a:r>
                        <a:rPr lang="ru-RU" sz="1400" i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.)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Район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729">
                <a:tc>
                  <a:txBody>
                    <a:bodyPr/>
                    <a:lstStyle/>
                    <a:p>
                      <a:pPr marL="95250" indent="3619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Член экспертной группы </a:t>
                      </a: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Муниципального автономного дошкольного образовательного учреждения «Центр развития ребенка – Детский сад </a:t>
                      </a:r>
                      <a:r>
                        <a:rPr lang="ru-RU" sz="1400" i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№___»</a:t>
                      </a:r>
                      <a:r>
                        <a:rPr lang="ru-RU" sz="14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4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 организации тематического контроля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Образовательное учреждение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2017-2021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313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Эксперт республиканской аттестационной комиссии (Приказ </a:t>
                      </a:r>
                      <a:r>
                        <a:rPr lang="ru-RU" sz="1400" i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МОиН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РТ №___ от ___)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Республика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2017-2021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8104"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Председатель аттестационной комиссия </a:t>
                      </a:r>
                      <a:r>
                        <a:rPr lang="ru-RU" sz="1400" i="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Муниципального автономного дошкольного образовательного учреждения «Центр развития ребенка – Детский сад №88» Кировского района г.Казани </a:t>
                      </a:r>
                      <a:r>
                        <a:rPr lang="ru-RU" sz="14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для организации и проведения аттестации педагогических работников с целью подтверждения соответствия занимаемой </a:t>
                      </a:r>
                      <a:r>
                        <a:rPr lang="ru-RU" sz="14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должности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(Приказ №___ от ___)</a:t>
                      </a:r>
                      <a:r>
                        <a:rPr lang="ru-RU" sz="14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ru-RU" sz="1400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Образовательное учреждение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2017-2021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8208912" cy="1941307"/>
          </a:xfrm>
        </p:spPr>
        <p:txBody>
          <a:bodyPr>
            <a:normAutofit fontScale="90000"/>
          </a:bodyPr>
          <a:lstStyle/>
          <a:p>
            <a:pPr marL="45720" indent="0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2.4. Распространение педагогического опыта за период (3-5 лет), предшествующий аттестации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2.4.1. Проведенные открытые занятия, мероприятия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Открытые занятия, досуги и другие образовательные и воспитательные мероприятия  с воспитанниками, мастер-классы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4" y="1916113"/>
          <a:ext cx="8569647" cy="466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69"/>
                <a:gridCol w="1358111"/>
                <a:gridCol w="1296144"/>
                <a:gridCol w="4968552"/>
                <a:gridCol w="648071"/>
              </a:tblGrid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Тема, класс (группа, курс)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Вид, тематика, место проведения методического мероприятия, в рамках которого проводилось открытый урок, занятие, мероприятие (заседание методического объединения, предметная неделя, семинар, конкурс и др.)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defTabSz="1077913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«Репортаж из научной лаборатории», подготовительная к школе группа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Республиканский 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Игровая образовательная ситуация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 рамках семинара-практикума по теме «Знакомство детей дошкольного возраста с профессиями ближайшего социума как пропедевтика профориентации» для воспитателей дошкольных образовательных организаций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РТ,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организованного К(П)ФУ в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МБДОУ «Детский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сад №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30»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Кировского района г.Казани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«Дело мастеров боится», участники семинара-практикума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Город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Треннинг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рамках семинара-практикума для руководителей и старших воспитателей ДОО г.Казани по теме «Создание условий для развития профессиональной компетенции педагогов ДОО в разрезе деятельности экспериментальной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стажировочной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площадки базового детского сада», организованного Управлением образования исполнительного комитета муниципального образования г. Казани  в МАДОУ «ЦРР - Детский сад №88» Кировского района г.Казани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2019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Дударь»,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подготовительная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 школе группа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Район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Мастер – класс на  семинаре – практикуме  теме «Повышение познавательной деятельности дошкольников средствами  страноведения» в рамках муниципального методического объединения  воспитателей дошкольных образовательных организаций Кировского и Московского районов г.Казани, организованном Отделом образования Управлением образования исполнительного комитета муниципального образования г. Казани по Кировскому и Московскому районам в МАДОУ «Детский сад №288» Кировского района г.Казани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8208912" cy="933195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2.4.2. Проведение,  участие в семинарах  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выступления из опыта, презентация дидактического</a:t>
            </a:r>
            <a:b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 методического инструментария и т.п.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09607" cy="504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673"/>
                <a:gridCol w="1570402"/>
                <a:gridCol w="1427638"/>
                <a:gridCol w="3998075"/>
                <a:gridCol w="713819"/>
              </a:tblGrid>
              <a:tr h="291202"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Тема выступления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Тема семинара, кем и для кого организован, место проведения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Дата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443659">
                <a:tc>
                  <a:txBody>
                    <a:bodyPr/>
                    <a:lstStyle/>
                    <a:p>
                      <a:pPr marL="69850" lvl="0" indent="254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С.Маршак «Почта»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Республиканский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Презентация авторского буктрейлера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рамках семинара-практикума по теме «Содержание и организация образовательного процесса в дошкольной образовательной организации. Профессиональная компетентность воспитателя в свете новых требований ФГОС»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организованного НОУ ДПО «Центр социально-гуманитарного образования» для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воспитателей - слушателей курсов повышения квалификации,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МАДОУ «Детский сад № 288» Кировского района г.Казани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861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«Сопровождение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процесса адаптации детей раннего возраста к ДОУ»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Район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Выступление 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из опыта работы на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семинаре – практикуме 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теме «Теоретические и практические аспекты работы педагога с родителями детей раннего возраста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» в рамках методического объединения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 направлению «ранний возраст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», организованном Отделом образования Управления образования Исполнительного комитета муниципального образования по Кировскому и Московскому районам г.Казани для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воспитателей дошкольных образовательных организаций Кировского и Московского районов г.Казани, </a:t>
                      </a:r>
                      <a:r>
                        <a:rPr lang="ru-RU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</a:t>
                      </a: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ДОУ «Детский сад №30» Кировского района г.Казани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2020</a:t>
                      </a:r>
                      <a:endParaRPr lang="ru-RU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4ea36c3f5c5dd1d6e4ba5d2d9f902e72f5c4"/>
</p:tagLst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3038</Words>
  <Application>Microsoft Office PowerPoint</Application>
  <PresentationFormat>Экран (4:3)</PresentationFormat>
  <Paragraphs>394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Методические рекомендации  по заполнению карты результативности педагогического работника ДОО</vt:lpstr>
      <vt:lpstr>Бланк карты результативности  можно скачать в личном кабинете edu.tatar.ru.   Для этого открыть вкладки: «Педагогическая аттестация»   &gt;     «Нормативные документы»  &gt;   «Карта результативности».       В конце списка документов есть «Форма карты результативности с разъяснениями» </vt:lpstr>
      <vt:lpstr>Требования к оформлению</vt:lpstr>
      <vt:lpstr>Структура карты результативности</vt:lpstr>
      <vt:lpstr>Раздел1. Личные данные</vt:lpstr>
      <vt:lpstr>  Раздел 2.Сведения о профессиональном рейтинге и достижениях за последние 5 лет  2.2. Руководство проблемными группами, временными творческими коллективами (или участие  в проблемных группах, временных творческих коллективах)</vt:lpstr>
      <vt:lpstr>2.3. Участие в экспертных комиссиях, экспертных советах</vt:lpstr>
      <vt:lpstr>2.4. Распространение педагогического опыта за период (3-5 лет), предшествующий аттестации 2.4.1. Проведенные открытые занятия, мероприятия Открытые занятия, досуги и другие образовательные и воспитательные мероприятия  с воспитанниками, мастер-классы </vt:lpstr>
      <vt:lpstr>2.4.2. Проведение,  участие в семинарах   выступления из опыта, презентация дидактического  и методического инструментария и т.п. </vt:lpstr>
      <vt:lpstr>2.4.3.  Выступления на конференциях</vt:lpstr>
      <vt:lpstr> 2.4.4. Методические публикации </vt:lpstr>
      <vt:lpstr>2.5. Результаты участия в конкурсах  (конкурс в рамках реализации приоритетного национального проекта «Образование», конкурсы профессионального мастерства, методические конкурсы и др.)</vt:lpstr>
      <vt:lpstr>2.7. Другое</vt:lpstr>
      <vt:lpstr>2.8. Результаты профессиональной деятельности, в том числе экспериментальной и инновационной </vt:lpstr>
      <vt:lpstr>3. Результаты учебно-воспитательной работы за последние  3-5 лет</vt:lpstr>
      <vt:lpstr> 3.8. Работа за рамками тарифицированных часов (внеклассная работа по предмету и др.) </vt:lpstr>
      <vt:lpstr>  3.13. Показатели сохранности здоровья воспитанников в группе детского дошкольного учреждения (для воспитателей ДОУ) </vt:lpstr>
      <vt:lpstr>  3.14. Организация предметно-развивающей среды (для воспитателей) </vt:lpstr>
      <vt:lpstr> 3.15. Работа с родителями воспитанников или лицами, их заменяющих (Для педагогических работников ДОУ, воспитателей) </vt:lpstr>
      <vt:lpstr> 3.16. Другие результаты педагогических работников дошкольных образовательных учреждений  (инновационная деятельность по использованию современных методик дошкольного образования, деятельность по реализации нового федерального государственного образовательного стандарта дошкольного образования организация участия воспитанников в концертах, конкурсах, других мероприятиях, результаты педагогической диагностики по уровню освоения программы, интеллектуальному и физическому развитию воспитанников аттестуемого работника, оценка предметно-развивающей среды на смотрах, наставничество и др.) </vt:lpstr>
      <vt:lpstr>3.23. Эффективность использования современных  информационных технологий, мультимедийных средств в  профессиональной  деятельности, образовательной практике</vt:lpstr>
      <vt:lpstr>Оформление итоговой страницы карты результативности</vt:lpstr>
      <vt:lpstr>В презентации использованы материалы информационной системы «Электронное образование РТ» edu.tatar.ru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Бордюр голубых оттенков</dc:title>
  <dc:creator>obstinate</dc:creator>
  <dc:description>Шаблон презентации с сайта https://presentation-creation.ru/</dc:description>
  <cp:lastModifiedBy>metodist</cp:lastModifiedBy>
  <cp:revision>1331</cp:revision>
  <dcterms:created xsi:type="dcterms:W3CDTF">2018-02-25T09:09:03Z</dcterms:created>
  <dcterms:modified xsi:type="dcterms:W3CDTF">2021-10-19T14:56:18Z</dcterms:modified>
</cp:coreProperties>
</file>